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1"/>
  </p:notesMasterIdLst>
  <p:sldIdLst>
    <p:sldId id="256" r:id="rId2"/>
    <p:sldId id="257" r:id="rId3"/>
    <p:sldId id="258" r:id="rId4"/>
    <p:sldId id="291" r:id="rId5"/>
    <p:sldId id="292" r:id="rId6"/>
    <p:sldId id="259" r:id="rId7"/>
    <p:sldId id="260" r:id="rId8"/>
    <p:sldId id="261" r:id="rId9"/>
    <p:sldId id="293" r:id="rId10"/>
    <p:sldId id="294" r:id="rId11"/>
    <p:sldId id="262" r:id="rId12"/>
    <p:sldId id="295" r:id="rId13"/>
    <p:sldId id="263" r:id="rId14"/>
    <p:sldId id="296" r:id="rId15"/>
    <p:sldId id="297" r:id="rId16"/>
    <p:sldId id="264" r:id="rId17"/>
    <p:sldId id="265" r:id="rId18"/>
    <p:sldId id="298" r:id="rId19"/>
    <p:sldId id="266" r:id="rId20"/>
    <p:sldId id="267" r:id="rId21"/>
    <p:sldId id="269" r:id="rId22"/>
    <p:sldId id="268" r:id="rId23"/>
    <p:sldId id="270" r:id="rId24"/>
    <p:sldId id="299" r:id="rId25"/>
    <p:sldId id="300" r:id="rId26"/>
    <p:sldId id="271" r:id="rId27"/>
    <p:sldId id="273" r:id="rId28"/>
    <p:sldId id="274" r:id="rId29"/>
    <p:sldId id="275" r:id="rId30"/>
    <p:sldId id="276" r:id="rId31"/>
    <p:sldId id="277" r:id="rId32"/>
    <p:sldId id="278" r:id="rId33"/>
    <p:sldId id="301" r:id="rId34"/>
    <p:sldId id="279" r:id="rId35"/>
    <p:sldId id="280" r:id="rId36"/>
    <p:sldId id="281" r:id="rId37"/>
    <p:sldId id="282" r:id="rId38"/>
    <p:sldId id="283" r:id="rId39"/>
    <p:sldId id="284" r:id="rId40"/>
    <p:sldId id="285" r:id="rId41"/>
    <p:sldId id="286" r:id="rId42"/>
    <p:sldId id="288" r:id="rId43"/>
    <p:sldId id="302" r:id="rId44"/>
    <p:sldId id="303" r:id="rId45"/>
    <p:sldId id="304" r:id="rId46"/>
    <p:sldId id="305" r:id="rId47"/>
    <p:sldId id="289" r:id="rId48"/>
    <p:sldId id="306" r:id="rId49"/>
    <p:sldId id="290" r:id="rId50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7" autoAdjust="0"/>
    <p:restoredTop sz="94610"/>
  </p:normalViewPr>
  <p:slideViewPr>
    <p:cSldViewPr snapToGrid="0" snapToObjects="1">
      <p:cViewPr>
        <p:scale>
          <a:sx n="75" d="100"/>
          <a:sy n="75" d="100"/>
        </p:scale>
        <p:origin x="248" y="3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532869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B15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778240" y="-1463040"/>
            <a:ext cx="5029200" cy="5029200"/>
          </a:xfrm>
          <a:prstGeom prst="ellipse">
            <a:avLst/>
          </a:prstGeom>
          <a:solidFill>
            <a:srgbClr val="2E2260">
              <a:alpha val="65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10332720" y="3108960"/>
            <a:ext cx="3840480" cy="3840480"/>
          </a:xfrm>
          <a:prstGeom prst="ellipse">
            <a:avLst/>
          </a:prstGeom>
          <a:solidFill>
            <a:srgbClr val="147D74">
              <a:alpha val="65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-1463040" y="5120640"/>
            <a:ext cx="2743200" cy="2743200"/>
          </a:xfrm>
          <a:prstGeom prst="ellipse">
            <a:avLst/>
          </a:prstGeom>
          <a:solidFill>
            <a:srgbClr val="E8A33D">
              <a:alpha val="38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640080" y="50292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300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TACL 2026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640080" y="82296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i="1" dirty="0">
                <a:solidFill>
                  <a:srgbClr val="9A9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12th International Conference on Topology, Algebra, and Categories in Logic</a:t>
            </a:r>
            <a:endParaRPr lang="en-US" sz="1150" dirty="0"/>
          </a:p>
        </p:txBody>
      </p:sp>
      <p:sp>
        <p:nvSpPr>
          <p:cNvPr id="7" name="Shape 5"/>
          <p:cNvSpPr/>
          <p:nvPr/>
        </p:nvSpPr>
        <p:spPr>
          <a:xfrm>
            <a:off x="658368" y="1207008"/>
            <a:ext cx="548640" cy="27432"/>
          </a:xfrm>
          <a:prstGeom prst="rect">
            <a:avLst/>
          </a:prstGeom>
          <a:solidFill>
            <a:srgbClr val="E8A33D"/>
          </a:solidFill>
          <a:ln/>
        </p:spPr>
      </p:sp>
      <p:sp>
        <p:nvSpPr>
          <p:cNvPr id="8" name="Text 6"/>
          <p:cNvSpPr/>
          <p:nvPr/>
        </p:nvSpPr>
        <p:spPr>
          <a:xfrm>
            <a:off x="640080" y="1874520"/>
            <a:ext cx="9966960" cy="1600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3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Unified Categorical Duality for Preminimal Negation and Beyond</a:t>
            </a:r>
            <a:endParaRPr lang="en-US" sz="3100" dirty="0"/>
          </a:p>
        </p:txBody>
      </p:sp>
      <p:sp>
        <p:nvSpPr>
          <p:cNvPr id="9" name="Text 7"/>
          <p:cNvSpPr/>
          <p:nvPr/>
        </p:nvSpPr>
        <p:spPr>
          <a:xfrm>
            <a:off x="640080" y="3310128"/>
            <a:ext cx="93268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50" i="1" dirty="0">
                <a:solidFill>
                  <a:srgbClr val="B9B4E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Extending Compatibility Semantics Along Dunn’s Negation Hierarchy</a:t>
            </a:r>
            <a:endParaRPr lang="en-US" sz="1650" dirty="0"/>
          </a:p>
        </p:txBody>
      </p:sp>
      <p:sp>
        <p:nvSpPr>
          <p:cNvPr id="10" name="Text 8"/>
          <p:cNvSpPr/>
          <p:nvPr/>
        </p:nvSpPr>
        <p:spPr>
          <a:xfrm>
            <a:off x="640080" y="416052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D8D3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Arun Kumar</a:t>
            </a:r>
            <a:r>
              <a:rPr lang="en-US" sz="1500" dirty="0">
                <a:solidFill>
                  <a:srgbClr val="8783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</a:t>
            </a:r>
            <a:r>
              <a:rPr lang="en-US" sz="1500" b="1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Neha Gaur*</a:t>
            </a:r>
            <a:r>
              <a:rPr lang="en-US" sz="1500" dirty="0">
                <a:solidFill>
                  <a:srgbClr val="8783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</a:t>
            </a:r>
            <a:r>
              <a:rPr lang="en-US" sz="1500" dirty="0">
                <a:solidFill>
                  <a:srgbClr val="D8D3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Bisham Dewan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640080" y="457200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9A9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Department of Mathematics, Institute of Science, Banaras Hindu University, Varanasi, India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640080" y="5349240"/>
            <a:ext cx="2834640" cy="18288"/>
          </a:xfrm>
          <a:prstGeom prst="rect">
            <a:avLst/>
          </a:prstGeom>
          <a:solidFill>
            <a:srgbClr val="3A3358"/>
          </a:solidFill>
          <a:ln/>
        </p:spPr>
      </p:sp>
      <p:sp>
        <p:nvSpPr>
          <p:cNvPr id="14" name="Text 12"/>
          <p:cNvSpPr/>
          <p:nvPr/>
        </p:nvSpPr>
        <p:spPr>
          <a:xfrm>
            <a:off x="640080" y="548640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27–31 July 2026  ·  Kraków, Poland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640080" y="5870448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9A9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Jagiellonian University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4008"/>
          </a:xfrm>
          <a:prstGeom prst="rect">
            <a:avLst/>
          </a:prstGeom>
          <a:solidFill>
            <a:srgbClr val="2E2260"/>
          </a:solidFill>
          <a:ln/>
        </p:spPr>
      </p:sp>
      <p:sp>
        <p:nvSpPr>
          <p:cNvPr id="3" name="Shape 1"/>
          <p:cNvSpPr/>
          <p:nvPr/>
        </p:nvSpPr>
        <p:spPr>
          <a:xfrm>
            <a:off x="548640" y="384048"/>
            <a:ext cx="146304" cy="146304"/>
          </a:xfrm>
          <a:prstGeom prst="rect">
            <a:avLst/>
          </a:prstGeom>
          <a:solidFill>
            <a:srgbClr val="2E2260"/>
          </a:solidFill>
          <a:ln/>
        </p:spPr>
      </p:sp>
      <p:sp>
        <p:nvSpPr>
          <p:cNvPr id="4" name="Text 2"/>
          <p:cNvSpPr/>
          <p:nvPr/>
        </p:nvSpPr>
        <p:spPr>
          <a:xfrm>
            <a:off x="795528" y="310896"/>
            <a:ext cx="1090879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2E22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ALGEBRAIC SEMANTICS OF Kᵢ LOGIC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548640" y="621792"/>
            <a:ext cx="11091672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2A24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Kᵢ-algebras</a:t>
            </a:r>
            <a:endParaRPr lang="en-US" sz="2800" dirty="0"/>
          </a:p>
        </p:txBody>
      </p:sp>
      <p:sp>
        <p:nvSpPr>
          <p:cNvPr id="6" name="Shape 4"/>
          <p:cNvSpPr/>
          <p:nvPr/>
        </p:nvSpPr>
        <p:spPr>
          <a:xfrm>
            <a:off x="548640" y="1417320"/>
            <a:ext cx="822960" cy="32004"/>
          </a:xfrm>
          <a:prstGeom prst="rect">
            <a:avLst/>
          </a:prstGeom>
          <a:solidFill>
            <a:srgbClr val="2E2260"/>
          </a:solidFill>
          <a:ln/>
        </p:spPr>
      </p:sp>
      <p:pic>
        <p:nvPicPr>
          <p:cNvPr id="7" name="Image 0" descr="/home/claude/tacl/img/def_ki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0069" y="1609344"/>
            <a:ext cx="8344932" cy="1819656"/>
          </a:xfrm>
          <a:prstGeom prst="rect">
            <a:avLst/>
          </a:prstGeom>
        </p:spPr>
      </p:pic>
      <p:sp>
        <p:nvSpPr>
          <p:cNvPr id="8" name="Shape 5"/>
          <p:cNvSpPr/>
          <p:nvPr/>
        </p:nvSpPr>
        <p:spPr>
          <a:xfrm>
            <a:off x="548640" y="3886200"/>
            <a:ext cx="11091672" cy="2148840"/>
          </a:xfrm>
          <a:prstGeom prst="roundRect">
            <a:avLst>
              <a:gd name="adj" fmla="val 2979"/>
            </a:avLst>
          </a:prstGeom>
          <a:solidFill>
            <a:srgbClr val="F7F5FB"/>
          </a:solidFill>
          <a:ln/>
        </p:spPr>
      </p:sp>
      <p:sp>
        <p:nvSpPr>
          <p:cNvPr id="9" name="Shape 6"/>
          <p:cNvSpPr/>
          <p:nvPr/>
        </p:nvSpPr>
        <p:spPr>
          <a:xfrm>
            <a:off x="548640" y="4014216"/>
            <a:ext cx="41148" cy="1892808"/>
          </a:xfrm>
          <a:prstGeom prst="rect">
            <a:avLst/>
          </a:prstGeom>
          <a:solidFill>
            <a:srgbClr val="2E2260"/>
          </a:solidFill>
          <a:ln/>
        </p:spPr>
      </p:sp>
      <p:sp>
        <p:nvSpPr>
          <p:cNvPr id="10" name="Text 7"/>
          <p:cNvSpPr/>
          <p:nvPr/>
        </p:nvSpPr>
        <p:spPr>
          <a:xfrm>
            <a:off x="960120" y="4096512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E226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Why start here?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960120" y="4526280"/>
            <a:ext cx="10360152" cy="1417320"/>
          </a:xfrm>
          <a:prstGeom prst="rect">
            <a:avLst/>
          </a:prstGeom>
          <a:noFill/>
          <a:ln/>
        </p:spPr>
        <p:txBody>
          <a:bodyPr/>
          <a:lstStyle/>
          <a:p>
            <a:pPr marL="342900" indent="-342900">
              <a:lnSpc>
                <a:spcPct val="115000"/>
              </a:lnSpc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4A44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Kᵢ-algebras are the algebraic counterpart of the weakest system in Dunn’s kite.</a:t>
            </a:r>
            <a:endParaRPr lang="en-US" sz="1300" dirty="0"/>
          </a:p>
          <a:p>
            <a:pPr marL="342900" indent="-342900">
              <a:lnSpc>
                <a:spcPct val="115000"/>
              </a:lnSpc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4A44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stronger negation system studied later (De Morgan, Kleene, Stone, orthocomplemented, regular double Stone) is obtained by adding axioms to this base.</a:t>
            </a:r>
            <a:endParaRPr lang="en-US" sz="1300" dirty="0"/>
          </a:p>
          <a:p>
            <a:pPr marL="342900" indent="-342900">
              <a:lnSpc>
                <a:spcPct val="115000"/>
              </a:lnSpc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4A44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full categorical duality for Kᵢ-algebras therefore gives a uniform starting point for the whole hierarchy.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548640" y="6547104"/>
            <a:ext cx="11091672" cy="18288"/>
          </a:xfrm>
          <a:prstGeom prst="rect">
            <a:avLst/>
          </a:prstGeom>
          <a:solidFill>
            <a:srgbClr val="E9E5F2"/>
          </a:solidFill>
          <a:ln/>
        </p:spPr>
      </p:sp>
      <p:sp>
        <p:nvSpPr>
          <p:cNvPr id="13" name="Shape 10"/>
          <p:cNvSpPr/>
          <p:nvPr/>
        </p:nvSpPr>
        <p:spPr>
          <a:xfrm>
            <a:off x="548640" y="6547104"/>
            <a:ext cx="1901429" cy="18288"/>
          </a:xfrm>
          <a:prstGeom prst="rect">
            <a:avLst/>
          </a:prstGeom>
          <a:solidFill>
            <a:srgbClr val="2E2260"/>
          </a:solidFill>
          <a:ln/>
        </p:spPr>
      </p:sp>
      <p:sp>
        <p:nvSpPr>
          <p:cNvPr id="14" name="Text 11"/>
          <p:cNvSpPr/>
          <p:nvPr/>
        </p:nvSpPr>
        <p:spPr>
          <a:xfrm>
            <a:off x="548640" y="6583680"/>
            <a:ext cx="2743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8783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TACL 2026</a:t>
            </a:r>
            <a:endParaRPr lang="en-US" sz="9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4008"/>
          </a:xfrm>
          <a:prstGeom prst="rect">
            <a:avLst/>
          </a:prstGeom>
          <a:solidFill>
            <a:srgbClr val="E8A33D"/>
          </a:solidFill>
          <a:ln/>
        </p:spPr>
      </p:sp>
      <p:sp>
        <p:nvSpPr>
          <p:cNvPr id="3" name="Shape 1"/>
          <p:cNvSpPr/>
          <p:nvPr/>
        </p:nvSpPr>
        <p:spPr>
          <a:xfrm>
            <a:off x="548640" y="384048"/>
            <a:ext cx="146304" cy="146304"/>
          </a:xfrm>
          <a:prstGeom prst="rect">
            <a:avLst/>
          </a:prstGeom>
          <a:solidFill>
            <a:srgbClr val="E8A33D"/>
          </a:solidFill>
          <a:ln/>
        </p:spPr>
      </p:sp>
      <p:sp>
        <p:nvSpPr>
          <p:cNvPr id="4" name="Text 2"/>
          <p:cNvSpPr/>
          <p:nvPr/>
        </p:nvSpPr>
        <p:spPr>
          <a:xfrm>
            <a:off x="795528" y="310896"/>
            <a:ext cx="1090879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WE START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548640" y="621792"/>
            <a:ext cx="11091672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2A24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Discrete duality, and how it is built</a:t>
            </a:r>
            <a:endParaRPr lang="en-US" sz="2600" dirty="0"/>
          </a:p>
        </p:txBody>
      </p:sp>
      <p:sp>
        <p:nvSpPr>
          <p:cNvPr id="6" name="Shape 4"/>
          <p:cNvSpPr/>
          <p:nvPr/>
        </p:nvSpPr>
        <p:spPr>
          <a:xfrm>
            <a:off x="548640" y="1417320"/>
            <a:ext cx="822960" cy="32004"/>
          </a:xfrm>
          <a:prstGeom prst="rect">
            <a:avLst/>
          </a:prstGeom>
          <a:solidFill>
            <a:srgbClr val="E8A33D"/>
          </a:solidFill>
          <a:ln/>
        </p:spPr>
      </p:sp>
      <p:pic>
        <p:nvPicPr>
          <p:cNvPr id="7" name="Image 0" descr="/home/claude/tacl/img/duality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23810" y="1600200"/>
            <a:ext cx="5141333" cy="1783080"/>
          </a:xfrm>
          <a:prstGeom prst="rect">
            <a:avLst/>
          </a:prstGeom>
        </p:spPr>
      </p:pic>
      <p:sp>
        <p:nvSpPr>
          <p:cNvPr id="16" name="Shape 13"/>
          <p:cNvSpPr/>
          <p:nvPr/>
        </p:nvSpPr>
        <p:spPr>
          <a:xfrm>
            <a:off x="548640" y="6547104"/>
            <a:ext cx="11091672" cy="18288"/>
          </a:xfrm>
          <a:prstGeom prst="rect">
            <a:avLst/>
          </a:prstGeom>
          <a:solidFill>
            <a:srgbClr val="E9E5F2"/>
          </a:solidFill>
          <a:ln/>
        </p:spPr>
      </p:sp>
      <p:sp>
        <p:nvSpPr>
          <p:cNvPr id="17" name="Shape 14"/>
          <p:cNvSpPr/>
          <p:nvPr/>
        </p:nvSpPr>
        <p:spPr>
          <a:xfrm>
            <a:off x="548640" y="6547104"/>
            <a:ext cx="2218334" cy="18288"/>
          </a:xfrm>
          <a:prstGeom prst="rect">
            <a:avLst/>
          </a:prstGeom>
          <a:solidFill>
            <a:srgbClr val="E8A33D"/>
          </a:solidFill>
          <a:ln/>
        </p:spPr>
      </p:sp>
      <p:sp>
        <p:nvSpPr>
          <p:cNvPr id="18" name="Text 15"/>
          <p:cNvSpPr/>
          <p:nvPr/>
        </p:nvSpPr>
        <p:spPr>
          <a:xfrm>
            <a:off x="548640" y="6583680"/>
            <a:ext cx="2743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8783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TACL 2026</a:t>
            </a:r>
            <a:endParaRPr lang="en-US" sz="950" dirty="0"/>
          </a:p>
        </p:txBody>
      </p:sp>
      <p:sp>
        <p:nvSpPr>
          <p:cNvPr id="8" name="complexAlg__bg"/>
          <p:cNvSpPr/>
          <p:nvPr/>
        </p:nvSpPr>
        <p:spPr>
          <a:xfrm>
            <a:off x="548640" y="3566160"/>
            <a:ext cx="5454396" cy="2606040"/>
          </a:xfrm>
          <a:prstGeom prst="roundRect">
            <a:avLst>
              <a:gd name="adj" fmla="val 2456"/>
            </a:avLst>
          </a:prstGeom>
          <a:solidFill>
            <a:srgbClr val="F7F5FB"/>
          </a:solidFill>
          <a:ln/>
        </p:spPr>
      </p:sp>
      <p:sp>
        <p:nvSpPr>
          <p:cNvPr id="9" name="complexAlg__accent"/>
          <p:cNvSpPr/>
          <p:nvPr/>
        </p:nvSpPr>
        <p:spPr>
          <a:xfrm>
            <a:off x="548640" y="3694176"/>
            <a:ext cx="41148" cy="2350008"/>
          </a:xfrm>
          <a:prstGeom prst="rect">
            <a:avLst/>
          </a:prstGeom>
          <a:solidFill>
            <a:srgbClr val="2E2260"/>
          </a:solidFill>
          <a:ln/>
        </p:spPr>
      </p:sp>
      <p:sp>
        <p:nvSpPr>
          <p:cNvPr id="10" name="complexAlg__title"/>
          <p:cNvSpPr/>
          <p:nvPr/>
        </p:nvSpPr>
        <p:spPr>
          <a:xfrm>
            <a:off x="914400" y="374904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2E226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Complex algebra 𝔘⁺</a:t>
            </a:r>
            <a:endParaRPr lang="en-US" sz="1450" dirty="0"/>
          </a:p>
        </p:txBody>
      </p:sp>
      <p:sp>
        <p:nvSpPr>
          <p:cNvPr id="11" name="complexAlg__body"/>
          <p:cNvSpPr/>
          <p:nvPr/>
        </p:nvSpPr>
        <p:spPr>
          <a:xfrm>
            <a:off x="914400" y="4187952"/>
            <a:ext cx="4814316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3A35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Take the upsets of (W,≤), ordered by ⊆, with ∪, ∩ as meet/join and ∼ defined pointwise from C.</a:t>
            </a:r>
            <a:endParaRPr lang="en-US" sz="12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4008"/>
          </a:xfrm>
          <a:prstGeom prst="rect">
            <a:avLst/>
          </a:prstGeom>
          <a:solidFill>
            <a:srgbClr val="E8A33D"/>
          </a:solidFill>
          <a:ln/>
        </p:spPr>
      </p:sp>
      <p:sp>
        <p:nvSpPr>
          <p:cNvPr id="3" name="Shape 1"/>
          <p:cNvSpPr/>
          <p:nvPr/>
        </p:nvSpPr>
        <p:spPr>
          <a:xfrm>
            <a:off x="548640" y="384048"/>
            <a:ext cx="146304" cy="146304"/>
          </a:xfrm>
          <a:prstGeom prst="rect">
            <a:avLst/>
          </a:prstGeom>
          <a:solidFill>
            <a:srgbClr val="E8A33D"/>
          </a:solidFill>
          <a:ln/>
        </p:spPr>
      </p:sp>
      <p:sp>
        <p:nvSpPr>
          <p:cNvPr id="4" name="Text 2"/>
          <p:cNvSpPr/>
          <p:nvPr/>
        </p:nvSpPr>
        <p:spPr>
          <a:xfrm>
            <a:off x="795528" y="310896"/>
            <a:ext cx="1090879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WE START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548640" y="621792"/>
            <a:ext cx="11091672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2A24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Discrete duality, and how it is built</a:t>
            </a:r>
            <a:endParaRPr lang="en-US" sz="2600" dirty="0"/>
          </a:p>
        </p:txBody>
      </p:sp>
      <p:sp>
        <p:nvSpPr>
          <p:cNvPr id="6" name="Shape 4"/>
          <p:cNvSpPr/>
          <p:nvPr/>
        </p:nvSpPr>
        <p:spPr>
          <a:xfrm>
            <a:off x="548640" y="1417320"/>
            <a:ext cx="822960" cy="32004"/>
          </a:xfrm>
          <a:prstGeom prst="rect">
            <a:avLst/>
          </a:prstGeom>
          <a:solidFill>
            <a:srgbClr val="E8A33D"/>
          </a:solidFill>
          <a:ln/>
        </p:spPr>
      </p:sp>
      <p:pic>
        <p:nvPicPr>
          <p:cNvPr id="7" name="Image 0" descr="/home/claude/tacl/img/duality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3810" y="1600200"/>
            <a:ext cx="5141333" cy="1783080"/>
          </a:xfrm>
          <a:prstGeom prst="rect">
            <a:avLst/>
          </a:prstGeom>
        </p:spPr>
      </p:pic>
      <p:sp>
        <p:nvSpPr>
          <p:cNvPr id="16" name="Shape 13"/>
          <p:cNvSpPr/>
          <p:nvPr/>
        </p:nvSpPr>
        <p:spPr>
          <a:xfrm>
            <a:off x="548640" y="6547104"/>
            <a:ext cx="11091672" cy="18288"/>
          </a:xfrm>
          <a:prstGeom prst="rect">
            <a:avLst/>
          </a:prstGeom>
          <a:solidFill>
            <a:srgbClr val="E9E5F2"/>
          </a:solidFill>
          <a:ln/>
        </p:spPr>
      </p:sp>
      <p:sp>
        <p:nvSpPr>
          <p:cNvPr id="17" name="Shape 14"/>
          <p:cNvSpPr/>
          <p:nvPr/>
        </p:nvSpPr>
        <p:spPr>
          <a:xfrm>
            <a:off x="548640" y="6547104"/>
            <a:ext cx="2218334" cy="18288"/>
          </a:xfrm>
          <a:prstGeom prst="rect">
            <a:avLst/>
          </a:prstGeom>
          <a:solidFill>
            <a:srgbClr val="E8A33D"/>
          </a:solidFill>
          <a:ln/>
        </p:spPr>
      </p:sp>
      <p:sp>
        <p:nvSpPr>
          <p:cNvPr id="18" name="Text 15"/>
          <p:cNvSpPr/>
          <p:nvPr/>
        </p:nvSpPr>
        <p:spPr>
          <a:xfrm>
            <a:off x="548640" y="6583680"/>
            <a:ext cx="2743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8783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TACL 2026</a:t>
            </a:r>
            <a:endParaRPr lang="en-US" sz="950" dirty="0"/>
          </a:p>
        </p:txBody>
      </p:sp>
      <p:sp>
        <p:nvSpPr>
          <p:cNvPr id="8" name="complexAlg__bg"/>
          <p:cNvSpPr/>
          <p:nvPr/>
        </p:nvSpPr>
        <p:spPr>
          <a:xfrm>
            <a:off x="548640" y="3566160"/>
            <a:ext cx="5454396" cy="2606040"/>
          </a:xfrm>
          <a:prstGeom prst="roundRect">
            <a:avLst>
              <a:gd name="adj" fmla="val 2456"/>
            </a:avLst>
          </a:prstGeom>
          <a:solidFill>
            <a:srgbClr val="F7F5FB"/>
          </a:solidFill>
          <a:ln/>
        </p:spPr>
      </p:sp>
      <p:sp>
        <p:nvSpPr>
          <p:cNvPr id="9" name="complexAlg__accent"/>
          <p:cNvSpPr/>
          <p:nvPr/>
        </p:nvSpPr>
        <p:spPr>
          <a:xfrm>
            <a:off x="548640" y="3694176"/>
            <a:ext cx="41148" cy="2350008"/>
          </a:xfrm>
          <a:prstGeom prst="rect">
            <a:avLst/>
          </a:prstGeom>
          <a:solidFill>
            <a:srgbClr val="2E2260"/>
          </a:solidFill>
          <a:ln/>
        </p:spPr>
      </p:sp>
      <p:sp>
        <p:nvSpPr>
          <p:cNvPr id="10" name="complexAlg__title"/>
          <p:cNvSpPr/>
          <p:nvPr/>
        </p:nvSpPr>
        <p:spPr>
          <a:xfrm>
            <a:off x="914400" y="374904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2E226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Complex algebra 𝔘⁺</a:t>
            </a:r>
            <a:endParaRPr lang="en-US" sz="1450" dirty="0"/>
          </a:p>
        </p:txBody>
      </p:sp>
      <p:sp>
        <p:nvSpPr>
          <p:cNvPr id="11" name="complexAlg__body"/>
          <p:cNvSpPr/>
          <p:nvPr/>
        </p:nvSpPr>
        <p:spPr>
          <a:xfrm>
            <a:off x="914400" y="4187952"/>
            <a:ext cx="4814316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3A35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Take the upsets of (W,≤), ordered by ⊆, with ∪, ∩ as meet/join and ∼ defined pointwise from C.</a:t>
            </a:r>
            <a:endParaRPr lang="en-US" sz="1250" dirty="0"/>
          </a:p>
        </p:txBody>
      </p:sp>
      <p:sp>
        <p:nvSpPr>
          <p:cNvPr id="12" name="canonFrame__bg"/>
          <p:cNvSpPr/>
          <p:nvPr/>
        </p:nvSpPr>
        <p:spPr>
          <a:xfrm>
            <a:off x="6185916" y="3566160"/>
            <a:ext cx="5454396" cy="2606040"/>
          </a:xfrm>
          <a:prstGeom prst="roundRect">
            <a:avLst>
              <a:gd name="adj" fmla="val 2456"/>
            </a:avLst>
          </a:prstGeom>
          <a:solidFill>
            <a:srgbClr val="EFF6F5"/>
          </a:solidFill>
          <a:ln/>
        </p:spPr>
      </p:sp>
      <p:sp>
        <p:nvSpPr>
          <p:cNvPr id="13" name="canonFrame__accent"/>
          <p:cNvSpPr/>
          <p:nvPr/>
        </p:nvSpPr>
        <p:spPr>
          <a:xfrm>
            <a:off x="6185916" y="3694176"/>
            <a:ext cx="41148" cy="2350008"/>
          </a:xfrm>
          <a:prstGeom prst="rect">
            <a:avLst/>
          </a:prstGeom>
          <a:solidFill>
            <a:srgbClr val="147D74"/>
          </a:solidFill>
          <a:ln/>
        </p:spPr>
      </p:sp>
      <p:sp>
        <p:nvSpPr>
          <p:cNvPr id="14" name="canonFrame__title"/>
          <p:cNvSpPr/>
          <p:nvPr/>
        </p:nvSpPr>
        <p:spPr>
          <a:xfrm>
            <a:off x="6551676" y="374904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47D7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Canonical frame 𝔘ₓ</a:t>
            </a:r>
            <a:endParaRPr lang="en-US" sz="1450" dirty="0"/>
          </a:p>
        </p:txBody>
      </p:sp>
      <p:sp>
        <p:nvSpPr>
          <p:cNvPr id="15" name="canonFrame__body"/>
          <p:cNvSpPr/>
          <p:nvPr/>
        </p:nvSpPr>
        <p:spPr>
          <a:xfrm>
            <a:off x="6551676" y="4187952"/>
            <a:ext cx="4814316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1F4A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Take prime filters of the algebra as points; ≤ is ⊆, and x C y holds when the filters cannot be jointly extended past the negation.</a:t>
            </a:r>
            <a:endParaRPr lang="en-US" sz="12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4008"/>
          </a:xfrm>
          <a:prstGeom prst="rect">
            <a:avLst/>
          </a:prstGeom>
          <a:solidFill>
            <a:srgbClr val="2E2260"/>
          </a:solidFill>
          <a:ln/>
        </p:spPr>
      </p:sp>
      <p:sp>
        <p:nvSpPr>
          <p:cNvPr id="3" name="Shape 1"/>
          <p:cNvSpPr/>
          <p:nvPr/>
        </p:nvSpPr>
        <p:spPr>
          <a:xfrm>
            <a:off x="548640" y="384048"/>
            <a:ext cx="146304" cy="146304"/>
          </a:xfrm>
          <a:prstGeom prst="rect">
            <a:avLst/>
          </a:prstGeom>
          <a:solidFill>
            <a:srgbClr val="2E2260"/>
          </a:solidFill>
          <a:ln/>
        </p:spPr>
      </p:sp>
      <p:sp>
        <p:nvSpPr>
          <p:cNvPr id="4" name="Text 2"/>
          <p:cNvSpPr/>
          <p:nvPr/>
        </p:nvSpPr>
        <p:spPr>
          <a:xfrm>
            <a:off x="795528" y="310896"/>
            <a:ext cx="1090879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2E22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PROBLEM STATEMENT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548640" y="621792"/>
            <a:ext cx="11091672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2A24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Questions this work answers</a:t>
            </a:r>
            <a:endParaRPr lang="en-US" sz="2800" dirty="0"/>
          </a:p>
        </p:txBody>
      </p:sp>
      <p:sp>
        <p:nvSpPr>
          <p:cNvPr id="6" name="Shape 4"/>
          <p:cNvSpPr/>
          <p:nvPr/>
        </p:nvSpPr>
        <p:spPr>
          <a:xfrm>
            <a:off x="548640" y="1417320"/>
            <a:ext cx="822960" cy="32004"/>
          </a:xfrm>
          <a:prstGeom prst="rect">
            <a:avLst/>
          </a:prstGeom>
          <a:solidFill>
            <a:srgbClr val="2E2260"/>
          </a:solidFill>
          <a:ln/>
        </p:spPr>
      </p:sp>
      <p:sp>
        <p:nvSpPr>
          <p:cNvPr id="22" name="q_note"/>
          <p:cNvSpPr/>
          <p:nvPr/>
        </p:nvSpPr>
        <p:spPr>
          <a:xfrm>
            <a:off x="640080" y="5221224"/>
            <a:ext cx="1090879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i="1" dirty="0">
                <a:solidFill>
                  <a:srgbClr val="8783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talk answers all three — the categorical duality, its topological alignment, and its extension.</a:t>
            </a:r>
            <a:endParaRPr lang="en-US" sz="1250" dirty="0"/>
          </a:p>
        </p:txBody>
      </p:sp>
      <p:sp>
        <p:nvSpPr>
          <p:cNvPr id="23" name="Shape 21"/>
          <p:cNvSpPr/>
          <p:nvPr/>
        </p:nvSpPr>
        <p:spPr>
          <a:xfrm>
            <a:off x="548640" y="6547104"/>
            <a:ext cx="11091672" cy="18288"/>
          </a:xfrm>
          <a:prstGeom prst="rect">
            <a:avLst/>
          </a:prstGeom>
          <a:solidFill>
            <a:srgbClr val="E9E5F2"/>
          </a:solidFill>
          <a:ln/>
        </p:spPr>
      </p:sp>
      <p:sp>
        <p:nvSpPr>
          <p:cNvPr id="24" name="Shape 22"/>
          <p:cNvSpPr/>
          <p:nvPr/>
        </p:nvSpPr>
        <p:spPr>
          <a:xfrm>
            <a:off x="548640" y="6547104"/>
            <a:ext cx="2535239" cy="18288"/>
          </a:xfrm>
          <a:prstGeom prst="rect">
            <a:avLst/>
          </a:prstGeom>
          <a:solidFill>
            <a:srgbClr val="2E2260"/>
          </a:solidFill>
          <a:ln/>
        </p:spPr>
      </p:sp>
      <p:sp>
        <p:nvSpPr>
          <p:cNvPr id="25" name="Text 23"/>
          <p:cNvSpPr/>
          <p:nvPr/>
        </p:nvSpPr>
        <p:spPr>
          <a:xfrm>
            <a:off x="548640" y="6583680"/>
            <a:ext cx="2743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8783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TACL 2026</a:t>
            </a:r>
            <a:endParaRPr lang="en-US" sz="950" dirty="0"/>
          </a:p>
        </p:txBody>
      </p:sp>
      <p:sp>
        <p:nvSpPr>
          <p:cNvPr id="7" name="q0__num"/>
          <p:cNvSpPr/>
          <p:nvPr/>
        </p:nvSpPr>
        <p:spPr>
          <a:xfrm>
            <a:off x="640080" y="1874520"/>
            <a:ext cx="475488" cy="475488"/>
          </a:xfrm>
          <a:prstGeom prst="ellipse">
            <a:avLst/>
          </a:prstGeom>
          <a:solidFill>
            <a:srgbClr val="2E2260"/>
          </a:solidFill>
          <a:ln/>
        </p:spPr>
      </p:sp>
      <p:sp>
        <p:nvSpPr>
          <p:cNvPr id="8" name="q0__numtext"/>
          <p:cNvSpPr/>
          <p:nvPr/>
        </p:nvSpPr>
        <p:spPr>
          <a:xfrm>
            <a:off x="640080" y="1874520"/>
            <a:ext cx="47548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900" dirty="0"/>
          </a:p>
        </p:txBody>
      </p:sp>
      <p:sp>
        <p:nvSpPr>
          <p:cNvPr id="9" name="q0__bg"/>
          <p:cNvSpPr/>
          <p:nvPr/>
        </p:nvSpPr>
        <p:spPr>
          <a:xfrm>
            <a:off x="1371600" y="1801368"/>
            <a:ext cx="10177272" cy="822960"/>
          </a:xfrm>
          <a:prstGeom prst="roundRect">
            <a:avLst>
              <a:gd name="adj" fmla="val 7778"/>
            </a:avLst>
          </a:prstGeom>
          <a:solidFill>
            <a:srgbClr val="F7F5FB"/>
          </a:solidFill>
          <a:ln/>
        </p:spPr>
      </p:sp>
      <p:sp>
        <p:nvSpPr>
          <p:cNvPr id="10" name="q0__accent"/>
          <p:cNvSpPr/>
          <p:nvPr/>
        </p:nvSpPr>
        <p:spPr>
          <a:xfrm>
            <a:off x="1371600" y="1929384"/>
            <a:ext cx="41148" cy="566928"/>
          </a:xfrm>
          <a:prstGeom prst="rect">
            <a:avLst/>
          </a:prstGeom>
          <a:solidFill>
            <a:srgbClr val="2E2260"/>
          </a:solidFill>
          <a:ln/>
        </p:spPr>
      </p:sp>
      <p:sp>
        <p:nvSpPr>
          <p:cNvPr id="11" name="q0__text"/>
          <p:cNvSpPr/>
          <p:nvPr/>
        </p:nvSpPr>
        <p:spPr>
          <a:xfrm>
            <a:off x="1783080" y="1801368"/>
            <a:ext cx="962863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A2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relational structures are categorically dual to Kᵢ-algebras?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4008"/>
          </a:xfrm>
          <a:prstGeom prst="rect">
            <a:avLst/>
          </a:prstGeom>
          <a:solidFill>
            <a:srgbClr val="2E2260"/>
          </a:solidFill>
          <a:ln/>
        </p:spPr>
      </p:sp>
      <p:sp>
        <p:nvSpPr>
          <p:cNvPr id="3" name="Shape 1"/>
          <p:cNvSpPr/>
          <p:nvPr/>
        </p:nvSpPr>
        <p:spPr>
          <a:xfrm>
            <a:off x="548640" y="384048"/>
            <a:ext cx="146304" cy="146304"/>
          </a:xfrm>
          <a:prstGeom prst="rect">
            <a:avLst/>
          </a:prstGeom>
          <a:solidFill>
            <a:srgbClr val="2E2260"/>
          </a:solidFill>
          <a:ln/>
        </p:spPr>
      </p:sp>
      <p:sp>
        <p:nvSpPr>
          <p:cNvPr id="4" name="Text 2"/>
          <p:cNvSpPr/>
          <p:nvPr/>
        </p:nvSpPr>
        <p:spPr>
          <a:xfrm>
            <a:off x="795528" y="310896"/>
            <a:ext cx="1090879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2E22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PROBLEM STATEMENT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548640" y="621792"/>
            <a:ext cx="11091672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2A24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Questions this work answers</a:t>
            </a:r>
            <a:endParaRPr lang="en-US" sz="2800" dirty="0"/>
          </a:p>
        </p:txBody>
      </p:sp>
      <p:sp>
        <p:nvSpPr>
          <p:cNvPr id="6" name="Shape 4"/>
          <p:cNvSpPr/>
          <p:nvPr/>
        </p:nvSpPr>
        <p:spPr>
          <a:xfrm>
            <a:off x="548640" y="1417320"/>
            <a:ext cx="822960" cy="32004"/>
          </a:xfrm>
          <a:prstGeom prst="rect">
            <a:avLst/>
          </a:prstGeom>
          <a:solidFill>
            <a:srgbClr val="2E2260"/>
          </a:solidFill>
          <a:ln/>
        </p:spPr>
      </p:sp>
      <p:sp>
        <p:nvSpPr>
          <p:cNvPr id="22" name="q_note"/>
          <p:cNvSpPr/>
          <p:nvPr/>
        </p:nvSpPr>
        <p:spPr>
          <a:xfrm>
            <a:off x="640080" y="5221224"/>
            <a:ext cx="1090879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i="1" dirty="0">
                <a:solidFill>
                  <a:srgbClr val="8783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talk answers all three — the categorical duality, its topological alignment, and its extension.</a:t>
            </a:r>
            <a:endParaRPr lang="en-US" sz="1250" dirty="0"/>
          </a:p>
        </p:txBody>
      </p:sp>
      <p:sp>
        <p:nvSpPr>
          <p:cNvPr id="23" name="Shape 21"/>
          <p:cNvSpPr/>
          <p:nvPr/>
        </p:nvSpPr>
        <p:spPr>
          <a:xfrm>
            <a:off x="548640" y="6547104"/>
            <a:ext cx="11091672" cy="18288"/>
          </a:xfrm>
          <a:prstGeom prst="rect">
            <a:avLst/>
          </a:prstGeom>
          <a:solidFill>
            <a:srgbClr val="E9E5F2"/>
          </a:solidFill>
          <a:ln/>
        </p:spPr>
      </p:sp>
      <p:sp>
        <p:nvSpPr>
          <p:cNvPr id="24" name="Shape 22"/>
          <p:cNvSpPr/>
          <p:nvPr/>
        </p:nvSpPr>
        <p:spPr>
          <a:xfrm>
            <a:off x="548640" y="6547104"/>
            <a:ext cx="2535239" cy="18288"/>
          </a:xfrm>
          <a:prstGeom prst="rect">
            <a:avLst/>
          </a:prstGeom>
          <a:solidFill>
            <a:srgbClr val="2E2260"/>
          </a:solidFill>
          <a:ln/>
        </p:spPr>
      </p:sp>
      <p:sp>
        <p:nvSpPr>
          <p:cNvPr id="25" name="Text 23"/>
          <p:cNvSpPr/>
          <p:nvPr/>
        </p:nvSpPr>
        <p:spPr>
          <a:xfrm>
            <a:off x="548640" y="6583680"/>
            <a:ext cx="2743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8783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TACL 2026</a:t>
            </a:r>
            <a:endParaRPr lang="en-US" sz="950" dirty="0"/>
          </a:p>
        </p:txBody>
      </p:sp>
      <p:sp>
        <p:nvSpPr>
          <p:cNvPr id="7" name="q0__num"/>
          <p:cNvSpPr/>
          <p:nvPr/>
        </p:nvSpPr>
        <p:spPr>
          <a:xfrm>
            <a:off x="640080" y="1874520"/>
            <a:ext cx="475488" cy="475488"/>
          </a:xfrm>
          <a:prstGeom prst="ellipse">
            <a:avLst/>
          </a:prstGeom>
          <a:solidFill>
            <a:srgbClr val="2E2260"/>
          </a:solidFill>
          <a:ln/>
        </p:spPr>
      </p:sp>
      <p:sp>
        <p:nvSpPr>
          <p:cNvPr id="8" name="q0__numtext"/>
          <p:cNvSpPr/>
          <p:nvPr/>
        </p:nvSpPr>
        <p:spPr>
          <a:xfrm>
            <a:off x="640080" y="1874520"/>
            <a:ext cx="47548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900" dirty="0"/>
          </a:p>
        </p:txBody>
      </p:sp>
      <p:sp>
        <p:nvSpPr>
          <p:cNvPr id="9" name="q0__bg"/>
          <p:cNvSpPr/>
          <p:nvPr/>
        </p:nvSpPr>
        <p:spPr>
          <a:xfrm>
            <a:off x="1371600" y="1801368"/>
            <a:ext cx="10177272" cy="822960"/>
          </a:xfrm>
          <a:prstGeom prst="roundRect">
            <a:avLst>
              <a:gd name="adj" fmla="val 7778"/>
            </a:avLst>
          </a:prstGeom>
          <a:solidFill>
            <a:srgbClr val="F7F5FB"/>
          </a:solidFill>
          <a:ln/>
        </p:spPr>
      </p:sp>
      <p:sp>
        <p:nvSpPr>
          <p:cNvPr id="10" name="q0__accent"/>
          <p:cNvSpPr/>
          <p:nvPr/>
        </p:nvSpPr>
        <p:spPr>
          <a:xfrm>
            <a:off x="1371600" y="1929384"/>
            <a:ext cx="41148" cy="566928"/>
          </a:xfrm>
          <a:prstGeom prst="rect">
            <a:avLst/>
          </a:prstGeom>
          <a:solidFill>
            <a:srgbClr val="2E2260"/>
          </a:solidFill>
          <a:ln/>
        </p:spPr>
      </p:sp>
      <p:sp>
        <p:nvSpPr>
          <p:cNvPr id="11" name="q0__text"/>
          <p:cNvSpPr/>
          <p:nvPr/>
        </p:nvSpPr>
        <p:spPr>
          <a:xfrm>
            <a:off x="1783080" y="1801368"/>
            <a:ext cx="962863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A2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relational structures are categorically dual to Kᵢ-algebras?</a:t>
            </a:r>
            <a:endParaRPr lang="en-US" sz="1500" dirty="0"/>
          </a:p>
        </p:txBody>
      </p:sp>
      <p:sp>
        <p:nvSpPr>
          <p:cNvPr id="12" name="q1__num"/>
          <p:cNvSpPr/>
          <p:nvPr/>
        </p:nvSpPr>
        <p:spPr>
          <a:xfrm>
            <a:off x="640080" y="2953512"/>
            <a:ext cx="475488" cy="475488"/>
          </a:xfrm>
          <a:prstGeom prst="ellipse">
            <a:avLst/>
          </a:prstGeom>
          <a:solidFill>
            <a:srgbClr val="147D74"/>
          </a:solidFill>
          <a:ln/>
        </p:spPr>
      </p:sp>
      <p:sp>
        <p:nvSpPr>
          <p:cNvPr id="13" name="q1__numtext"/>
          <p:cNvSpPr/>
          <p:nvPr/>
        </p:nvSpPr>
        <p:spPr>
          <a:xfrm>
            <a:off x="640080" y="2953512"/>
            <a:ext cx="47548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900" dirty="0"/>
          </a:p>
        </p:txBody>
      </p:sp>
      <p:sp>
        <p:nvSpPr>
          <p:cNvPr id="14" name="q1__bg"/>
          <p:cNvSpPr/>
          <p:nvPr/>
        </p:nvSpPr>
        <p:spPr>
          <a:xfrm>
            <a:off x="1371600" y="2880360"/>
            <a:ext cx="10177272" cy="822960"/>
          </a:xfrm>
          <a:prstGeom prst="roundRect">
            <a:avLst>
              <a:gd name="adj" fmla="val 7778"/>
            </a:avLst>
          </a:prstGeom>
          <a:solidFill>
            <a:srgbClr val="F7F5FB"/>
          </a:solidFill>
          <a:ln/>
        </p:spPr>
      </p:sp>
      <p:sp>
        <p:nvSpPr>
          <p:cNvPr id="15" name="q1__accent"/>
          <p:cNvSpPr/>
          <p:nvPr/>
        </p:nvSpPr>
        <p:spPr>
          <a:xfrm>
            <a:off x="1371600" y="3008376"/>
            <a:ext cx="41148" cy="566928"/>
          </a:xfrm>
          <a:prstGeom prst="rect">
            <a:avLst/>
          </a:prstGeom>
          <a:solidFill>
            <a:srgbClr val="147D74"/>
          </a:solidFill>
          <a:ln/>
        </p:spPr>
      </p:sp>
      <p:sp>
        <p:nvSpPr>
          <p:cNvPr id="16" name="q1__text"/>
          <p:cNvSpPr/>
          <p:nvPr/>
        </p:nvSpPr>
        <p:spPr>
          <a:xfrm>
            <a:off x="1783080" y="2880360"/>
            <a:ext cx="962863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A2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Does this dual correspond to existing topological duals (Celani’s ¬-spaces)?</a:t>
            </a:r>
            <a:endParaRPr lang="en-US" sz="15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4008"/>
          </a:xfrm>
          <a:prstGeom prst="rect">
            <a:avLst/>
          </a:prstGeom>
          <a:solidFill>
            <a:srgbClr val="2E2260"/>
          </a:solidFill>
          <a:ln/>
        </p:spPr>
      </p:sp>
      <p:sp>
        <p:nvSpPr>
          <p:cNvPr id="3" name="Shape 1"/>
          <p:cNvSpPr/>
          <p:nvPr/>
        </p:nvSpPr>
        <p:spPr>
          <a:xfrm>
            <a:off x="548640" y="384048"/>
            <a:ext cx="146304" cy="146304"/>
          </a:xfrm>
          <a:prstGeom prst="rect">
            <a:avLst/>
          </a:prstGeom>
          <a:solidFill>
            <a:srgbClr val="2E2260"/>
          </a:solidFill>
          <a:ln/>
        </p:spPr>
      </p:sp>
      <p:sp>
        <p:nvSpPr>
          <p:cNvPr id="4" name="Text 2"/>
          <p:cNvSpPr/>
          <p:nvPr/>
        </p:nvSpPr>
        <p:spPr>
          <a:xfrm>
            <a:off x="795528" y="310896"/>
            <a:ext cx="1090879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2E22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PROBLEM STATEMENT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548640" y="621792"/>
            <a:ext cx="11091672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2A24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Questions this work answers</a:t>
            </a:r>
            <a:endParaRPr lang="en-US" sz="2800" dirty="0"/>
          </a:p>
        </p:txBody>
      </p:sp>
      <p:sp>
        <p:nvSpPr>
          <p:cNvPr id="6" name="Shape 4"/>
          <p:cNvSpPr/>
          <p:nvPr/>
        </p:nvSpPr>
        <p:spPr>
          <a:xfrm>
            <a:off x="548640" y="1417320"/>
            <a:ext cx="822960" cy="32004"/>
          </a:xfrm>
          <a:prstGeom prst="rect">
            <a:avLst/>
          </a:prstGeom>
          <a:solidFill>
            <a:srgbClr val="2E2260"/>
          </a:solidFill>
          <a:ln/>
        </p:spPr>
      </p:sp>
      <p:sp>
        <p:nvSpPr>
          <p:cNvPr id="22" name="q_note"/>
          <p:cNvSpPr/>
          <p:nvPr/>
        </p:nvSpPr>
        <p:spPr>
          <a:xfrm>
            <a:off x="640080" y="5221224"/>
            <a:ext cx="1090879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i="1" dirty="0">
                <a:solidFill>
                  <a:srgbClr val="8783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talk answers all three — the categorical duality, its topological alignment, and its extension.</a:t>
            </a:r>
            <a:endParaRPr lang="en-US" sz="1250" dirty="0"/>
          </a:p>
        </p:txBody>
      </p:sp>
      <p:sp>
        <p:nvSpPr>
          <p:cNvPr id="23" name="Shape 21"/>
          <p:cNvSpPr/>
          <p:nvPr/>
        </p:nvSpPr>
        <p:spPr>
          <a:xfrm>
            <a:off x="548640" y="6547104"/>
            <a:ext cx="11091672" cy="18288"/>
          </a:xfrm>
          <a:prstGeom prst="rect">
            <a:avLst/>
          </a:prstGeom>
          <a:solidFill>
            <a:srgbClr val="E9E5F2"/>
          </a:solidFill>
          <a:ln/>
        </p:spPr>
      </p:sp>
      <p:sp>
        <p:nvSpPr>
          <p:cNvPr id="24" name="Shape 22"/>
          <p:cNvSpPr/>
          <p:nvPr/>
        </p:nvSpPr>
        <p:spPr>
          <a:xfrm>
            <a:off x="548640" y="6547104"/>
            <a:ext cx="2535239" cy="18288"/>
          </a:xfrm>
          <a:prstGeom prst="rect">
            <a:avLst/>
          </a:prstGeom>
          <a:solidFill>
            <a:srgbClr val="2E2260"/>
          </a:solidFill>
          <a:ln/>
        </p:spPr>
      </p:sp>
      <p:sp>
        <p:nvSpPr>
          <p:cNvPr id="25" name="Text 23"/>
          <p:cNvSpPr/>
          <p:nvPr/>
        </p:nvSpPr>
        <p:spPr>
          <a:xfrm>
            <a:off x="548640" y="6583680"/>
            <a:ext cx="2743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8783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TACL 2026</a:t>
            </a:r>
            <a:endParaRPr lang="en-US" sz="950" dirty="0"/>
          </a:p>
        </p:txBody>
      </p:sp>
      <p:sp>
        <p:nvSpPr>
          <p:cNvPr id="7" name="q0__num"/>
          <p:cNvSpPr/>
          <p:nvPr/>
        </p:nvSpPr>
        <p:spPr>
          <a:xfrm>
            <a:off x="640080" y="1874520"/>
            <a:ext cx="475488" cy="475488"/>
          </a:xfrm>
          <a:prstGeom prst="ellipse">
            <a:avLst/>
          </a:prstGeom>
          <a:solidFill>
            <a:srgbClr val="2E2260"/>
          </a:solidFill>
          <a:ln/>
        </p:spPr>
      </p:sp>
      <p:sp>
        <p:nvSpPr>
          <p:cNvPr id="8" name="q0__numtext"/>
          <p:cNvSpPr/>
          <p:nvPr/>
        </p:nvSpPr>
        <p:spPr>
          <a:xfrm>
            <a:off x="640080" y="1874520"/>
            <a:ext cx="47548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900" dirty="0"/>
          </a:p>
        </p:txBody>
      </p:sp>
      <p:sp>
        <p:nvSpPr>
          <p:cNvPr id="9" name="q0__bg"/>
          <p:cNvSpPr/>
          <p:nvPr/>
        </p:nvSpPr>
        <p:spPr>
          <a:xfrm>
            <a:off x="1371600" y="1801368"/>
            <a:ext cx="10177272" cy="822960"/>
          </a:xfrm>
          <a:prstGeom prst="roundRect">
            <a:avLst>
              <a:gd name="adj" fmla="val 7778"/>
            </a:avLst>
          </a:prstGeom>
          <a:solidFill>
            <a:srgbClr val="F7F5FB"/>
          </a:solidFill>
          <a:ln/>
        </p:spPr>
      </p:sp>
      <p:sp>
        <p:nvSpPr>
          <p:cNvPr id="10" name="q0__accent"/>
          <p:cNvSpPr/>
          <p:nvPr/>
        </p:nvSpPr>
        <p:spPr>
          <a:xfrm>
            <a:off x="1371600" y="1929384"/>
            <a:ext cx="41148" cy="566928"/>
          </a:xfrm>
          <a:prstGeom prst="rect">
            <a:avLst/>
          </a:prstGeom>
          <a:solidFill>
            <a:srgbClr val="2E2260"/>
          </a:solidFill>
          <a:ln/>
        </p:spPr>
      </p:sp>
      <p:sp>
        <p:nvSpPr>
          <p:cNvPr id="11" name="q0__text"/>
          <p:cNvSpPr/>
          <p:nvPr/>
        </p:nvSpPr>
        <p:spPr>
          <a:xfrm>
            <a:off x="1783080" y="1801368"/>
            <a:ext cx="962863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A2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relational structures are categorically dual to Kᵢ-algebras?</a:t>
            </a:r>
            <a:endParaRPr lang="en-US" sz="1500" dirty="0"/>
          </a:p>
        </p:txBody>
      </p:sp>
      <p:sp>
        <p:nvSpPr>
          <p:cNvPr id="12" name="q1__num"/>
          <p:cNvSpPr/>
          <p:nvPr/>
        </p:nvSpPr>
        <p:spPr>
          <a:xfrm>
            <a:off x="640080" y="2953512"/>
            <a:ext cx="475488" cy="475488"/>
          </a:xfrm>
          <a:prstGeom prst="ellipse">
            <a:avLst/>
          </a:prstGeom>
          <a:solidFill>
            <a:srgbClr val="147D74"/>
          </a:solidFill>
          <a:ln/>
        </p:spPr>
      </p:sp>
      <p:sp>
        <p:nvSpPr>
          <p:cNvPr id="13" name="q1__numtext"/>
          <p:cNvSpPr/>
          <p:nvPr/>
        </p:nvSpPr>
        <p:spPr>
          <a:xfrm>
            <a:off x="640080" y="2953512"/>
            <a:ext cx="47548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900" dirty="0"/>
          </a:p>
        </p:txBody>
      </p:sp>
      <p:sp>
        <p:nvSpPr>
          <p:cNvPr id="14" name="q1__bg"/>
          <p:cNvSpPr/>
          <p:nvPr/>
        </p:nvSpPr>
        <p:spPr>
          <a:xfrm>
            <a:off x="1371600" y="2880360"/>
            <a:ext cx="10177272" cy="822960"/>
          </a:xfrm>
          <a:prstGeom prst="roundRect">
            <a:avLst>
              <a:gd name="adj" fmla="val 7778"/>
            </a:avLst>
          </a:prstGeom>
          <a:solidFill>
            <a:srgbClr val="F7F5FB"/>
          </a:solidFill>
          <a:ln/>
        </p:spPr>
      </p:sp>
      <p:sp>
        <p:nvSpPr>
          <p:cNvPr id="15" name="q1__accent"/>
          <p:cNvSpPr/>
          <p:nvPr/>
        </p:nvSpPr>
        <p:spPr>
          <a:xfrm>
            <a:off x="1371600" y="3008376"/>
            <a:ext cx="41148" cy="566928"/>
          </a:xfrm>
          <a:prstGeom prst="rect">
            <a:avLst/>
          </a:prstGeom>
          <a:solidFill>
            <a:srgbClr val="147D74"/>
          </a:solidFill>
          <a:ln/>
        </p:spPr>
      </p:sp>
      <p:sp>
        <p:nvSpPr>
          <p:cNvPr id="16" name="q1__text"/>
          <p:cNvSpPr/>
          <p:nvPr/>
        </p:nvSpPr>
        <p:spPr>
          <a:xfrm>
            <a:off x="1783080" y="2880360"/>
            <a:ext cx="962863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A2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Does this dual correspond to existing topological duals (Celani’s ¬-spaces)?</a:t>
            </a:r>
            <a:endParaRPr lang="en-US" sz="1500" dirty="0"/>
          </a:p>
        </p:txBody>
      </p:sp>
      <p:sp>
        <p:nvSpPr>
          <p:cNvPr id="17" name="q2__num"/>
          <p:cNvSpPr/>
          <p:nvPr/>
        </p:nvSpPr>
        <p:spPr>
          <a:xfrm>
            <a:off x="640080" y="4032504"/>
            <a:ext cx="475488" cy="475488"/>
          </a:xfrm>
          <a:prstGeom prst="ellipse">
            <a:avLst/>
          </a:prstGeom>
          <a:solidFill>
            <a:srgbClr val="E8A33D"/>
          </a:solidFill>
          <a:ln/>
        </p:spPr>
      </p:sp>
      <p:sp>
        <p:nvSpPr>
          <p:cNvPr id="18" name="q2__numtext"/>
          <p:cNvSpPr/>
          <p:nvPr/>
        </p:nvSpPr>
        <p:spPr>
          <a:xfrm>
            <a:off x="640080" y="4032504"/>
            <a:ext cx="47548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900" dirty="0"/>
          </a:p>
        </p:txBody>
      </p:sp>
      <p:sp>
        <p:nvSpPr>
          <p:cNvPr id="19" name="q2__bg"/>
          <p:cNvSpPr/>
          <p:nvPr/>
        </p:nvSpPr>
        <p:spPr>
          <a:xfrm>
            <a:off x="1371600" y="3959352"/>
            <a:ext cx="10177272" cy="822960"/>
          </a:xfrm>
          <a:prstGeom prst="roundRect">
            <a:avLst>
              <a:gd name="adj" fmla="val 7778"/>
            </a:avLst>
          </a:prstGeom>
          <a:solidFill>
            <a:srgbClr val="F7F5FB"/>
          </a:solidFill>
          <a:ln/>
        </p:spPr>
      </p:sp>
      <p:sp>
        <p:nvSpPr>
          <p:cNvPr id="20" name="q2__accent"/>
          <p:cNvSpPr/>
          <p:nvPr/>
        </p:nvSpPr>
        <p:spPr>
          <a:xfrm>
            <a:off x="1371600" y="4087368"/>
            <a:ext cx="41148" cy="566928"/>
          </a:xfrm>
          <a:prstGeom prst="rect">
            <a:avLst/>
          </a:prstGeom>
          <a:solidFill>
            <a:srgbClr val="E8A33D"/>
          </a:solidFill>
          <a:ln/>
        </p:spPr>
      </p:sp>
      <p:sp>
        <p:nvSpPr>
          <p:cNvPr id="21" name="q2__text"/>
          <p:cNvSpPr/>
          <p:nvPr/>
        </p:nvSpPr>
        <p:spPr>
          <a:xfrm>
            <a:off x="1783080" y="3959352"/>
            <a:ext cx="962863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A2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 the duality be extended along Dunn’s negation hierarchy, with each negation system characterized on the frame side?</a:t>
            </a:r>
            <a:endParaRPr lang="en-US" sz="15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1B15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052560" y="-1828800"/>
            <a:ext cx="5120640" cy="5120640"/>
          </a:xfrm>
          <a:prstGeom prst="ellipse">
            <a:avLst/>
          </a:prstGeom>
          <a:solidFill>
            <a:srgbClr val="2E2260">
              <a:alpha val="42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-2377440" y="3840480"/>
            <a:ext cx="4572000" cy="4572000"/>
          </a:xfrm>
          <a:prstGeom prst="ellipse">
            <a:avLst/>
          </a:prstGeom>
          <a:solidFill>
            <a:srgbClr val="2E2260">
              <a:alpha val="30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1965960"/>
            <a:ext cx="32004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200" b="1" dirty="0">
                <a:solidFill>
                  <a:srgbClr val="2E226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7200" dirty="0"/>
          </a:p>
        </p:txBody>
      </p:sp>
      <p:sp>
        <p:nvSpPr>
          <p:cNvPr id="5" name="Shape 3"/>
          <p:cNvSpPr/>
          <p:nvPr/>
        </p:nvSpPr>
        <p:spPr>
          <a:xfrm>
            <a:off x="685800" y="3246120"/>
            <a:ext cx="1005840" cy="32004"/>
          </a:xfrm>
          <a:prstGeom prst="rect">
            <a:avLst/>
          </a:prstGeom>
          <a:solidFill>
            <a:srgbClr val="2E2260"/>
          </a:solidFill>
          <a:ln/>
        </p:spPr>
      </p:sp>
      <p:sp>
        <p:nvSpPr>
          <p:cNvPr id="6" name="Text 4"/>
          <p:cNvSpPr/>
          <p:nvPr/>
        </p:nvSpPr>
        <p:spPr>
          <a:xfrm>
            <a:off x="640080" y="3429000"/>
            <a:ext cx="9601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Core Duality</a:t>
            </a:r>
            <a:endParaRPr lang="en-US" sz="3600" dirty="0"/>
          </a:p>
        </p:txBody>
      </p:sp>
      <p:sp>
        <p:nvSpPr>
          <p:cNvPr id="7" name="Text 5"/>
          <p:cNvSpPr/>
          <p:nvPr/>
        </p:nvSpPr>
        <p:spPr>
          <a:xfrm>
            <a:off x="640080" y="4251960"/>
            <a:ext cx="8778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500" i="1" dirty="0">
                <a:solidFill>
                  <a:srgbClr val="C9C3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Partial bounded morphisms, descriptive frames, and the main dual-equivalence theorem.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640080" y="6080760"/>
            <a:ext cx="1417320" cy="45720"/>
          </a:xfrm>
          <a:prstGeom prst="rect">
            <a:avLst/>
          </a:prstGeom>
          <a:solidFill>
            <a:srgbClr val="3A3358"/>
          </a:solidFill>
          <a:ln/>
        </p:spPr>
      </p:sp>
      <p:sp>
        <p:nvSpPr>
          <p:cNvPr id="9" name="Shape 7"/>
          <p:cNvSpPr/>
          <p:nvPr/>
        </p:nvSpPr>
        <p:spPr>
          <a:xfrm>
            <a:off x="2240280" y="6080760"/>
            <a:ext cx="1417320" cy="45720"/>
          </a:xfrm>
          <a:prstGeom prst="rect">
            <a:avLst/>
          </a:prstGeom>
          <a:solidFill>
            <a:srgbClr val="2E2260"/>
          </a:solidFill>
          <a:ln/>
        </p:spPr>
      </p:sp>
      <p:sp>
        <p:nvSpPr>
          <p:cNvPr id="10" name="Shape 8"/>
          <p:cNvSpPr/>
          <p:nvPr/>
        </p:nvSpPr>
        <p:spPr>
          <a:xfrm>
            <a:off x="3840480" y="6080760"/>
            <a:ext cx="1417320" cy="45720"/>
          </a:xfrm>
          <a:prstGeom prst="rect">
            <a:avLst/>
          </a:prstGeom>
          <a:solidFill>
            <a:srgbClr val="3A3358"/>
          </a:solidFill>
          <a:ln/>
        </p:spPr>
      </p:sp>
      <p:sp>
        <p:nvSpPr>
          <p:cNvPr id="11" name="Shape 9"/>
          <p:cNvSpPr/>
          <p:nvPr/>
        </p:nvSpPr>
        <p:spPr>
          <a:xfrm>
            <a:off x="5440680" y="6080760"/>
            <a:ext cx="1417320" cy="45720"/>
          </a:xfrm>
          <a:prstGeom prst="rect">
            <a:avLst/>
          </a:prstGeom>
          <a:solidFill>
            <a:srgbClr val="3A3358"/>
          </a:solidFill>
          <a:ln/>
        </p:spPr>
      </p:sp>
      <p:sp>
        <p:nvSpPr>
          <p:cNvPr id="12" name="Shape 10"/>
          <p:cNvSpPr/>
          <p:nvPr/>
        </p:nvSpPr>
        <p:spPr>
          <a:xfrm>
            <a:off x="7040880" y="6080760"/>
            <a:ext cx="1417320" cy="45720"/>
          </a:xfrm>
          <a:prstGeom prst="rect">
            <a:avLst/>
          </a:prstGeom>
          <a:solidFill>
            <a:srgbClr val="3A3358"/>
          </a:solidFill>
          <a:ln/>
        </p:spPr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4008"/>
          </a:xfrm>
          <a:prstGeom prst="rect">
            <a:avLst/>
          </a:prstGeom>
          <a:solidFill>
            <a:srgbClr val="2E2260"/>
          </a:solidFill>
          <a:ln/>
        </p:spPr>
      </p:sp>
      <p:sp>
        <p:nvSpPr>
          <p:cNvPr id="3" name="Shape 1"/>
          <p:cNvSpPr/>
          <p:nvPr/>
        </p:nvSpPr>
        <p:spPr>
          <a:xfrm>
            <a:off x="548640" y="384048"/>
            <a:ext cx="146304" cy="146304"/>
          </a:xfrm>
          <a:prstGeom prst="rect">
            <a:avLst/>
          </a:prstGeom>
          <a:solidFill>
            <a:srgbClr val="2E2260"/>
          </a:solidFill>
          <a:ln/>
        </p:spPr>
      </p:sp>
      <p:sp>
        <p:nvSpPr>
          <p:cNvPr id="4" name="Text 2"/>
          <p:cNvSpPr/>
          <p:nvPr/>
        </p:nvSpPr>
        <p:spPr>
          <a:xfrm>
            <a:off x="795528" y="310896"/>
            <a:ext cx="1090879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2E22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MORPHISMS COME FROM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548640" y="621792"/>
            <a:ext cx="11091672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2A24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Morphisms for lattices with operators</a:t>
            </a:r>
            <a:endParaRPr lang="en-US" sz="2700" dirty="0"/>
          </a:p>
        </p:txBody>
      </p:sp>
      <p:sp>
        <p:nvSpPr>
          <p:cNvPr id="6" name="Shape 4"/>
          <p:cNvSpPr/>
          <p:nvPr/>
        </p:nvSpPr>
        <p:spPr>
          <a:xfrm>
            <a:off x="548640" y="1417320"/>
            <a:ext cx="822960" cy="32004"/>
          </a:xfrm>
          <a:prstGeom prst="rect">
            <a:avLst/>
          </a:prstGeom>
          <a:solidFill>
            <a:srgbClr val="2E2260"/>
          </a:solidFill>
          <a:ln/>
        </p:spPr>
      </p:sp>
      <p:sp>
        <p:nvSpPr>
          <p:cNvPr id="15" name="goldblatt_note"/>
          <p:cNvSpPr/>
          <p:nvPr/>
        </p:nvSpPr>
        <p:spPr>
          <a:xfrm>
            <a:off x="548640" y="5852160"/>
            <a:ext cx="1109167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50" i="1" dirty="0">
                <a:solidFill>
                  <a:srgbClr val="8783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Partial bounded morphisms specialize this general theory to the single unary operator ∼ on compatibility frames.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548640" y="6547104"/>
            <a:ext cx="11091672" cy="18288"/>
          </a:xfrm>
          <a:prstGeom prst="rect">
            <a:avLst/>
          </a:prstGeom>
          <a:solidFill>
            <a:srgbClr val="E9E5F2"/>
          </a:solidFill>
          <a:ln/>
        </p:spPr>
      </p:sp>
      <p:sp>
        <p:nvSpPr>
          <p:cNvPr id="17" name="Shape 15"/>
          <p:cNvSpPr/>
          <p:nvPr/>
        </p:nvSpPr>
        <p:spPr>
          <a:xfrm>
            <a:off x="548640" y="6547104"/>
            <a:ext cx="3169049" cy="18288"/>
          </a:xfrm>
          <a:prstGeom prst="rect">
            <a:avLst/>
          </a:prstGeom>
          <a:solidFill>
            <a:srgbClr val="2E2260"/>
          </a:solidFill>
          <a:ln/>
        </p:spPr>
      </p:sp>
      <p:sp>
        <p:nvSpPr>
          <p:cNvPr id="18" name="Text 16"/>
          <p:cNvSpPr/>
          <p:nvPr/>
        </p:nvSpPr>
        <p:spPr>
          <a:xfrm>
            <a:off x="548640" y="6583680"/>
            <a:ext cx="2743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8783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TACL 2026</a:t>
            </a:r>
            <a:endParaRPr lang="en-US" sz="950" dirty="0"/>
          </a:p>
        </p:txBody>
      </p:sp>
      <p:sp>
        <p:nvSpPr>
          <p:cNvPr id="7" name="goldblatt__bg"/>
          <p:cNvSpPr/>
          <p:nvPr/>
        </p:nvSpPr>
        <p:spPr>
          <a:xfrm>
            <a:off x="548640" y="1783080"/>
            <a:ext cx="11091672" cy="1874520"/>
          </a:xfrm>
          <a:prstGeom prst="roundRect">
            <a:avLst>
              <a:gd name="adj" fmla="val 3415"/>
            </a:avLst>
          </a:prstGeom>
          <a:solidFill>
            <a:srgbClr val="F7F5FB"/>
          </a:solidFill>
          <a:ln/>
        </p:spPr>
      </p:sp>
      <p:sp>
        <p:nvSpPr>
          <p:cNvPr id="8" name="goldblatt__accent"/>
          <p:cNvSpPr/>
          <p:nvPr/>
        </p:nvSpPr>
        <p:spPr>
          <a:xfrm>
            <a:off x="548640" y="1911096"/>
            <a:ext cx="41148" cy="1618488"/>
          </a:xfrm>
          <a:prstGeom prst="rect">
            <a:avLst/>
          </a:prstGeom>
          <a:solidFill>
            <a:srgbClr val="2E2260"/>
          </a:solidFill>
          <a:ln/>
        </p:spPr>
      </p:sp>
      <p:sp>
        <p:nvSpPr>
          <p:cNvPr id="9" name="goldblatt__title"/>
          <p:cNvSpPr/>
          <p:nvPr/>
        </p:nvSpPr>
        <p:spPr>
          <a:xfrm>
            <a:off x="960120" y="1947672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2E226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Goldblatt</a:t>
            </a:r>
            <a:endParaRPr lang="en-US" sz="1550" dirty="0"/>
          </a:p>
        </p:txBody>
      </p:sp>
      <p:sp>
        <p:nvSpPr>
          <p:cNvPr id="10" name="goldblatt__body"/>
          <p:cNvSpPr/>
          <p:nvPr/>
        </p:nvSpPr>
        <p:spPr>
          <a:xfrm>
            <a:off x="960120" y="2377440"/>
            <a:ext cx="10360152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350" dirty="0">
                <a:solidFill>
                  <a:srgbClr val="3A35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introduced a first-order notion of morphism between polarity-based relational structures dual to bounded distributive lattices with operators — generalizing bounded morphisms from Boolean modal logic to this broader, non-Boolean setting.</a:t>
            </a:r>
            <a:endParaRPr lang="en-US" sz="13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4008"/>
          </a:xfrm>
          <a:prstGeom prst="rect">
            <a:avLst/>
          </a:prstGeom>
          <a:solidFill>
            <a:srgbClr val="2E2260"/>
          </a:solidFill>
          <a:ln/>
        </p:spPr>
      </p:sp>
      <p:sp>
        <p:nvSpPr>
          <p:cNvPr id="3" name="Shape 1"/>
          <p:cNvSpPr/>
          <p:nvPr/>
        </p:nvSpPr>
        <p:spPr>
          <a:xfrm>
            <a:off x="548640" y="384048"/>
            <a:ext cx="146304" cy="146304"/>
          </a:xfrm>
          <a:prstGeom prst="rect">
            <a:avLst/>
          </a:prstGeom>
          <a:solidFill>
            <a:srgbClr val="2E2260"/>
          </a:solidFill>
          <a:ln/>
        </p:spPr>
      </p:sp>
      <p:sp>
        <p:nvSpPr>
          <p:cNvPr id="4" name="Text 2"/>
          <p:cNvSpPr/>
          <p:nvPr/>
        </p:nvSpPr>
        <p:spPr>
          <a:xfrm>
            <a:off x="795528" y="310896"/>
            <a:ext cx="1090879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2E22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MORPHISMS COME FROM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548640" y="621792"/>
            <a:ext cx="11091672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2A24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Morphisms for lattices with operators</a:t>
            </a:r>
            <a:endParaRPr lang="en-US" sz="2700" dirty="0"/>
          </a:p>
        </p:txBody>
      </p:sp>
      <p:sp>
        <p:nvSpPr>
          <p:cNvPr id="6" name="Shape 4"/>
          <p:cNvSpPr/>
          <p:nvPr/>
        </p:nvSpPr>
        <p:spPr>
          <a:xfrm>
            <a:off x="548640" y="1417320"/>
            <a:ext cx="822960" cy="32004"/>
          </a:xfrm>
          <a:prstGeom prst="rect">
            <a:avLst/>
          </a:prstGeom>
          <a:solidFill>
            <a:srgbClr val="2E2260"/>
          </a:solidFill>
          <a:ln/>
        </p:spPr>
      </p:sp>
      <p:sp>
        <p:nvSpPr>
          <p:cNvPr id="15" name="goldblatt_note"/>
          <p:cNvSpPr/>
          <p:nvPr/>
        </p:nvSpPr>
        <p:spPr>
          <a:xfrm>
            <a:off x="548640" y="5852160"/>
            <a:ext cx="1109167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50" i="1" dirty="0">
                <a:solidFill>
                  <a:srgbClr val="8783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Partial bounded morphisms specialize this general theory to the single unary operator ∼ on compatibility frames.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548640" y="6547104"/>
            <a:ext cx="11091672" cy="18288"/>
          </a:xfrm>
          <a:prstGeom prst="rect">
            <a:avLst/>
          </a:prstGeom>
          <a:solidFill>
            <a:srgbClr val="E9E5F2"/>
          </a:solidFill>
          <a:ln/>
        </p:spPr>
      </p:sp>
      <p:sp>
        <p:nvSpPr>
          <p:cNvPr id="17" name="Shape 15"/>
          <p:cNvSpPr/>
          <p:nvPr/>
        </p:nvSpPr>
        <p:spPr>
          <a:xfrm>
            <a:off x="548640" y="6547104"/>
            <a:ext cx="3169049" cy="18288"/>
          </a:xfrm>
          <a:prstGeom prst="rect">
            <a:avLst/>
          </a:prstGeom>
          <a:solidFill>
            <a:srgbClr val="2E2260"/>
          </a:solidFill>
          <a:ln/>
        </p:spPr>
      </p:sp>
      <p:sp>
        <p:nvSpPr>
          <p:cNvPr id="18" name="Text 16"/>
          <p:cNvSpPr/>
          <p:nvPr/>
        </p:nvSpPr>
        <p:spPr>
          <a:xfrm>
            <a:off x="548640" y="6583680"/>
            <a:ext cx="2743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8783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TACL 2026</a:t>
            </a:r>
            <a:endParaRPr lang="en-US" sz="950" dirty="0"/>
          </a:p>
        </p:txBody>
      </p:sp>
      <p:sp>
        <p:nvSpPr>
          <p:cNvPr id="7" name="goldblatt__bg"/>
          <p:cNvSpPr/>
          <p:nvPr/>
        </p:nvSpPr>
        <p:spPr>
          <a:xfrm>
            <a:off x="548640" y="1783080"/>
            <a:ext cx="11091672" cy="1874520"/>
          </a:xfrm>
          <a:prstGeom prst="roundRect">
            <a:avLst>
              <a:gd name="adj" fmla="val 3415"/>
            </a:avLst>
          </a:prstGeom>
          <a:solidFill>
            <a:srgbClr val="F7F5FB"/>
          </a:solidFill>
          <a:ln/>
        </p:spPr>
      </p:sp>
      <p:sp>
        <p:nvSpPr>
          <p:cNvPr id="8" name="goldblatt__accent"/>
          <p:cNvSpPr/>
          <p:nvPr/>
        </p:nvSpPr>
        <p:spPr>
          <a:xfrm>
            <a:off x="548640" y="1911096"/>
            <a:ext cx="41148" cy="1618488"/>
          </a:xfrm>
          <a:prstGeom prst="rect">
            <a:avLst/>
          </a:prstGeom>
          <a:solidFill>
            <a:srgbClr val="2E2260"/>
          </a:solidFill>
          <a:ln/>
        </p:spPr>
      </p:sp>
      <p:sp>
        <p:nvSpPr>
          <p:cNvPr id="9" name="goldblatt__title"/>
          <p:cNvSpPr/>
          <p:nvPr/>
        </p:nvSpPr>
        <p:spPr>
          <a:xfrm>
            <a:off x="960120" y="1947672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2E226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Goldblatt</a:t>
            </a:r>
            <a:endParaRPr lang="en-US" sz="1550" dirty="0"/>
          </a:p>
        </p:txBody>
      </p:sp>
      <p:sp>
        <p:nvSpPr>
          <p:cNvPr id="10" name="goldblatt__body"/>
          <p:cNvSpPr/>
          <p:nvPr/>
        </p:nvSpPr>
        <p:spPr>
          <a:xfrm>
            <a:off x="960120" y="2377440"/>
            <a:ext cx="10360152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350" dirty="0">
                <a:solidFill>
                  <a:srgbClr val="3A35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introduced a first-order notion of morphism between polarity-based relational structures dual to bounded distributive lattices with operators — generalizing bounded morphisms from Boolean modal logic to this broader, non-Boolean setting.</a:t>
            </a:r>
            <a:endParaRPr lang="en-US" sz="1350" dirty="0"/>
          </a:p>
        </p:txBody>
      </p:sp>
      <p:sp>
        <p:nvSpPr>
          <p:cNvPr id="11" name="sofronie__bg"/>
          <p:cNvSpPr/>
          <p:nvPr/>
        </p:nvSpPr>
        <p:spPr>
          <a:xfrm>
            <a:off x="548640" y="3840480"/>
            <a:ext cx="11091672" cy="1874520"/>
          </a:xfrm>
          <a:prstGeom prst="roundRect">
            <a:avLst>
              <a:gd name="adj" fmla="val 3415"/>
            </a:avLst>
          </a:prstGeom>
          <a:solidFill>
            <a:srgbClr val="EFF6F5"/>
          </a:solidFill>
          <a:ln/>
        </p:spPr>
      </p:sp>
      <p:sp>
        <p:nvSpPr>
          <p:cNvPr id="12" name="sofronie__accent"/>
          <p:cNvSpPr/>
          <p:nvPr/>
        </p:nvSpPr>
        <p:spPr>
          <a:xfrm>
            <a:off x="548640" y="3968496"/>
            <a:ext cx="41148" cy="1618488"/>
          </a:xfrm>
          <a:prstGeom prst="rect">
            <a:avLst/>
          </a:prstGeom>
          <a:solidFill>
            <a:srgbClr val="147D74"/>
          </a:solidFill>
          <a:ln/>
        </p:spPr>
      </p:sp>
      <p:sp>
        <p:nvSpPr>
          <p:cNvPr id="13" name="sofronie__title"/>
          <p:cNvSpPr/>
          <p:nvPr/>
        </p:nvSpPr>
        <p:spPr>
          <a:xfrm>
            <a:off x="960120" y="4005072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147D7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Sofronie-Stokkermans</a:t>
            </a:r>
            <a:endParaRPr lang="en-US" sz="1550" dirty="0"/>
          </a:p>
        </p:txBody>
      </p:sp>
      <p:sp>
        <p:nvSpPr>
          <p:cNvPr id="14" name="sofronie__body"/>
          <p:cNvSpPr/>
          <p:nvPr/>
        </p:nvSpPr>
        <p:spPr>
          <a:xfrm>
            <a:off x="960120" y="4434840"/>
            <a:ext cx="10360152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350" dirty="0">
                <a:solidFill>
                  <a:srgbClr val="1F4A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further developed Priestley-style duality and canonical extensions for bounded distributive lattices with well-behaved operators, connecting algebraic and Kripke-style models (Studia Logica, 2000, Parts I &amp; II).</a:t>
            </a:r>
            <a:endParaRPr lang="en-US" sz="13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4008"/>
          </a:xfrm>
          <a:prstGeom prst="rect">
            <a:avLst/>
          </a:prstGeom>
          <a:solidFill>
            <a:srgbClr val="E8A33D"/>
          </a:solidFill>
          <a:ln/>
        </p:spPr>
      </p:sp>
      <p:sp>
        <p:nvSpPr>
          <p:cNvPr id="3" name="Shape 1"/>
          <p:cNvSpPr/>
          <p:nvPr/>
        </p:nvSpPr>
        <p:spPr>
          <a:xfrm>
            <a:off x="548640" y="384048"/>
            <a:ext cx="146304" cy="146304"/>
          </a:xfrm>
          <a:prstGeom prst="rect">
            <a:avLst/>
          </a:prstGeom>
          <a:solidFill>
            <a:srgbClr val="E8A33D"/>
          </a:solidFill>
          <a:ln/>
        </p:spPr>
      </p:sp>
      <p:sp>
        <p:nvSpPr>
          <p:cNvPr id="4" name="Text 2"/>
          <p:cNvSpPr/>
          <p:nvPr/>
        </p:nvSpPr>
        <p:spPr>
          <a:xfrm>
            <a:off x="795528" y="310896"/>
            <a:ext cx="1090879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KEY DEFINITION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548640" y="621792"/>
            <a:ext cx="11091672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2A24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Partial bounded morphisms</a:t>
            </a:r>
            <a:endParaRPr lang="en-US" sz="2800" dirty="0"/>
          </a:p>
        </p:txBody>
      </p:sp>
      <p:sp>
        <p:nvSpPr>
          <p:cNvPr id="6" name="Shape 4"/>
          <p:cNvSpPr/>
          <p:nvPr/>
        </p:nvSpPr>
        <p:spPr>
          <a:xfrm>
            <a:off x="548640" y="1417320"/>
            <a:ext cx="822960" cy="32004"/>
          </a:xfrm>
          <a:prstGeom prst="rect">
            <a:avLst/>
          </a:prstGeom>
          <a:solidFill>
            <a:srgbClr val="E8A33D"/>
          </a:solidFill>
          <a:ln/>
        </p:spPr>
      </p:sp>
      <p:pic>
        <p:nvPicPr>
          <p:cNvPr id="7" name="Image 0" descr="/home/claude/tacl/img/def_pb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1897977"/>
            <a:ext cx="11091672" cy="4159325"/>
          </a:xfrm>
          <a:prstGeom prst="rect">
            <a:avLst/>
          </a:prstGeom>
        </p:spPr>
      </p:pic>
      <p:sp>
        <p:nvSpPr>
          <p:cNvPr id="8" name="Shape 5"/>
          <p:cNvSpPr/>
          <p:nvPr/>
        </p:nvSpPr>
        <p:spPr>
          <a:xfrm>
            <a:off x="548640" y="6547104"/>
            <a:ext cx="11091672" cy="18288"/>
          </a:xfrm>
          <a:prstGeom prst="rect">
            <a:avLst/>
          </a:prstGeom>
          <a:solidFill>
            <a:srgbClr val="E9E5F2"/>
          </a:solidFill>
          <a:ln/>
        </p:spPr>
      </p:sp>
      <p:sp>
        <p:nvSpPr>
          <p:cNvPr id="9" name="Shape 6"/>
          <p:cNvSpPr/>
          <p:nvPr/>
        </p:nvSpPr>
        <p:spPr>
          <a:xfrm>
            <a:off x="548640" y="6547104"/>
            <a:ext cx="3485954" cy="18288"/>
          </a:xfrm>
          <a:prstGeom prst="rect">
            <a:avLst/>
          </a:prstGeom>
          <a:solidFill>
            <a:srgbClr val="E8A33D"/>
          </a:solidFill>
          <a:ln/>
        </p:spPr>
      </p:sp>
      <p:sp>
        <p:nvSpPr>
          <p:cNvPr id="10" name="Text 7"/>
          <p:cNvSpPr/>
          <p:nvPr/>
        </p:nvSpPr>
        <p:spPr>
          <a:xfrm>
            <a:off x="548640" y="6583680"/>
            <a:ext cx="2743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8783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TACL 2026</a:t>
            </a:r>
            <a:endParaRPr lang="en-US" sz="9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B15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052560" y="-1828800"/>
            <a:ext cx="5120640" cy="5120640"/>
          </a:xfrm>
          <a:prstGeom prst="ellipse">
            <a:avLst/>
          </a:prstGeom>
          <a:solidFill>
            <a:srgbClr val="147D74">
              <a:alpha val="42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-2377440" y="3840480"/>
            <a:ext cx="4572000" cy="4572000"/>
          </a:xfrm>
          <a:prstGeom prst="ellipse">
            <a:avLst/>
          </a:prstGeom>
          <a:solidFill>
            <a:srgbClr val="147D74">
              <a:alpha val="30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1965960"/>
            <a:ext cx="32004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200" b="1" dirty="0">
                <a:solidFill>
                  <a:srgbClr val="147D7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7200" dirty="0"/>
          </a:p>
        </p:txBody>
      </p:sp>
      <p:sp>
        <p:nvSpPr>
          <p:cNvPr id="5" name="Shape 3"/>
          <p:cNvSpPr/>
          <p:nvPr/>
        </p:nvSpPr>
        <p:spPr>
          <a:xfrm>
            <a:off x="685800" y="3246120"/>
            <a:ext cx="1005840" cy="32004"/>
          </a:xfrm>
          <a:prstGeom prst="rect">
            <a:avLst/>
          </a:prstGeom>
          <a:solidFill>
            <a:srgbClr val="147D74"/>
          </a:solidFill>
          <a:ln/>
        </p:spPr>
      </p:sp>
      <p:sp>
        <p:nvSpPr>
          <p:cNvPr id="6" name="Text 4"/>
          <p:cNvSpPr/>
          <p:nvPr/>
        </p:nvSpPr>
        <p:spPr>
          <a:xfrm>
            <a:off x="640080" y="3429000"/>
            <a:ext cx="9601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Foundations</a:t>
            </a:r>
            <a:endParaRPr lang="en-US" sz="3600" dirty="0"/>
          </a:p>
        </p:txBody>
      </p:sp>
      <p:sp>
        <p:nvSpPr>
          <p:cNvPr id="7" name="Text 5"/>
          <p:cNvSpPr/>
          <p:nvPr/>
        </p:nvSpPr>
        <p:spPr>
          <a:xfrm>
            <a:off x="640080" y="4251960"/>
            <a:ext cx="8778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500" i="1" dirty="0">
                <a:solidFill>
                  <a:srgbClr val="C9C3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short history of preminimal negation, and where it sits in Dunn’s kite.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640080" y="6080760"/>
            <a:ext cx="1417320" cy="45720"/>
          </a:xfrm>
          <a:prstGeom prst="rect">
            <a:avLst/>
          </a:prstGeom>
          <a:solidFill>
            <a:srgbClr val="147D74"/>
          </a:solidFill>
          <a:ln/>
        </p:spPr>
      </p:sp>
      <p:sp>
        <p:nvSpPr>
          <p:cNvPr id="9" name="Shape 7"/>
          <p:cNvSpPr/>
          <p:nvPr/>
        </p:nvSpPr>
        <p:spPr>
          <a:xfrm>
            <a:off x="2240280" y="6080760"/>
            <a:ext cx="1417320" cy="45720"/>
          </a:xfrm>
          <a:prstGeom prst="rect">
            <a:avLst/>
          </a:prstGeom>
          <a:solidFill>
            <a:srgbClr val="3A3358"/>
          </a:solidFill>
          <a:ln/>
        </p:spPr>
      </p:sp>
      <p:sp>
        <p:nvSpPr>
          <p:cNvPr id="10" name="Shape 8"/>
          <p:cNvSpPr/>
          <p:nvPr/>
        </p:nvSpPr>
        <p:spPr>
          <a:xfrm>
            <a:off x="3840480" y="6080760"/>
            <a:ext cx="1417320" cy="45720"/>
          </a:xfrm>
          <a:prstGeom prst="rect">
            <a:avLst/>
          </a:prstGeom>
          <a:solidFill>
            <a:srgbClr val="3A3358"/>
          </a:solidFill>
          <a:ln/>
        </p:spPr>
      </p:sp>
      <p:sp>
        <p:nvSpPr>
          <p:cNvPr id="11" name="Shape 9"/>
          <p:cNvSpPr/>
          <p:nvPr/>
        </p:nvSpPr>
        <p:spPr>
          <a:xfrm>
            <a:off x="5440680" y="6080760"/>
            <a:ext cx="1417320" cy="45720"/>
          </a:xfrm>
          <a:prstGeom prst="rect">
            <a:avLst/>
          </a:prstGeom>
          <a:solidFill>
            <a:srgbClr val="3A3358"/>
          </a:solidFill>
          <a:ln/>
        </p:spPr>
      </p:sp>
      <p:sp>
        <p:nvSpPr>
          <p:cNvPr id="12" name="Shape 10"/>
          <p:cNvSpPr/>
          <p:nvPr/>
        </p:nvSpPr>
        <p:spPr>
          <a:xfrm>
            <a:off x="7040880" y="6080760"/>
            <a:ext cx="1417320" cy="45720"/>
          </a:xfrm>
          <a:prstGeom prst="rect">
            <a:avLst/>
          </a:prstGeom>
          <a:solidFill>
            <a:srgbClr val="3A3358"/>
          </a:solidFill>
          <a:ln/>
        </p:spPr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4008"/>
          </a:xfrm>
          <a:prstGeom prst="rect">
            <a:avLst/>
          </a:prstGeom>
          <a:solidFill>
            <a:srgbClr val="E8A33D"/>
          </a:solidFill>
          <a:ln/>
        </p:spPr>
      </p:sp>
      <p:sp>
        <p:nvSpPr>
          <p:cNvPr id="3" name="Shape 1"/>
          <p:cNvSpPr/>
          <p:nvPr/>
        </p:nvSpPr>
        <p:spPr>
          <a:xfrm>
            <a:off x="548640" y="384048"/>
            <a:ext cx="146304" cy="146304"/>
          </a:xfrm>
          <a:prstGeom prst="rect">
            <a:avLst/>
          </a:prstGeom>
          <a:solidFill>
            <a:srgbClr val="E8A33D"/>
          </a:solidFill>
          <a:ln/>
        </p:spPr>
      </p:sp>
      <p:sp>
        <p:nvSpPr>
          <p:cNvPr id="4" name="Text 2"/>
          <p:cNvSpPr/>
          <p:nvPr/>
        </p:nvSpPr>
        <p:spPr>
          <a:xfrm>
            <a:off x="795528" y="310896"/>
            <a:ext cx="1090879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SEEING IT WORK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548640" y="621792"/>
            <a:ext cx="11091672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2A24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worked example</a:t>
            </a:r>
            <a:endParaRPr lang="en-US" sz="2800" dirty="0"/>
          </a:p>
        </p:txBody>
      </p:sp>
      <p:sp>
        <p:nvSpPr>
          <p:cNvPr id="6" name="Shape 4"/>
          <p:cNvSpPr/>
          <p:nvPr/>
        </p:nvSpPr>
        <p:spPr>
          <a:xfrm>
            <a:off x="548640" y="1417320"/>
            <a:ext cx="822960" cy="32004"/>
          </a:xfrm>
          <a:prstGeom prst="rect">
            <a:avLst/>
          </a:prstGeom>
          <a:solidFill>
            <a:srgbClr val="E8A33D"/>
          </a:solidFill>
          <a:ln/>
        </p:spPr>
      </p:sp>
      <p:pic>
        <p:nvPicPr>
          <p:cNvPr id="7" name="Image 0" descr="/home/claude/tacl/img/exampl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7648" y="1737360"/>
            <a:ext cx="9953655" cy="3794760"/>
          </a:xfrm>
          <a:prstGeom prst="rect">
            <a:avLst/>
          </a:prstGeom>
        </p:spPr>
      </p:pic>
      <p:sp>
        <p:nvSpPr>
          <p:cNvPr id="8" name="Shape 5"/>
          <p:cNvSpPr/>
          <p:nvPr/>
        </p:nvSpPr>
        <p:spPr>
          <a:xfrm>
            <a:off x="548640" y="5669280"/>
            <a:ext cx="11091672" cy="777240"/>
          </a:xfrm>
          <a:prstGeom prst="roundRect">
            <a:avLst>
              <a:gd name="adj" fmla="val 8235"/>
            </a:avLst>
          </a:prstGeom>
          <a:solidFill>
            <a:srgbClr val="F7F5FB"/>
          </a:solidFill>
          <a:ln/>
        </p:spPr>
      </p:sp>
      <p:sp>
        <p:nvSpPr>
          <p:cNvPr id="9" name="Shape 6"/>
          <p:cNvSpPr/>
          <p:nvPr/>
        </p:nvSpPr>
        <p:spPr>
          <a:xfrm>
            <a:off x="548640" y="5797296"/>
            <a:ext cx="41148" cy="521208"/>
          </a:xfrm>
          <a:prstGeom prst="rect">
            <a:avLst/>
          </a:prstGeom>
          <a:solidFill>
            <a:srgbClr val="E8A33D"/>
          </a:solidFill>
          <a:ln/>
        </p:spPr>
      </p:sp>
      <p:sp>
        <p:nvSpPr>
          <p:cNvPr id="10" name="Text 7"/>
          <p:cNvSpPr/>
          <p:nvPr/>
        </p:nvSpPr>
        <p:spPr>
          <a:xfrm>
            <a:off x="914400" y="5742432"/>
            <a:ext cx="10360152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250" i="1" dirty="0">
                <a:solidFill>
                  <a:srgbClr val="4A44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(C)-back clause is genuinely relational: f(a) can be C′-related to a point y′ that is not itself in the image of f, so long as some C-successor of a maps above y′.</a:t>
            </a:r>
            <a:endParaRPr lang="en-US" sz="1250" dirty="0"/>
          </a:p>
        </p:txBody>
      </p:sp>
      <p:sp>
        <p:nvSpPr>
          <p:cNvPr id="11" name="Shape 8"/>
          <p:cNvSpPr/>
          <p:nvPr/>
        </p:nvSpPr>
        <p:spPr>
          <a:xfrm>
            <a:off x="548640" y="6547104"/>
            <a:ext cx="11091672" cy="18288"/>
          </a:xfrm>
          <a:prstGeom prst="rect">
            <a:avLst/>
          </a:prstGeom>
          <a:solidFill>
            <a:srgbClr val="E9E5F2"/>
          </a:solidFill>
          <a:ln/>
        </p:spPr>
      </p:sp>
      <p:sp>
        <p:nvSpPr>
          <p:cNvPr id="12" name="Shape 9"/>
          <p:cNvSpPr/>
          <p:nvPr/>
        </p:nvSpPr>
        <p:spPr>
          <a:xfrm>
            <a:off x="548640" y="6547104"/>
            <a:ext cx="3802859" cy="18288"/>
          </a:xfrm>
          <a:prstGeom prst="rect">
            <a:avLst/>
          </a:prstGeom>
          <a:solidFill>
            <a:srgbClr val="E8A33D"/>
          </a:solidFill>
          <a:ln/>
        </p:spPr>
      </p:sp>
      <p:sp>
        <p:nvSpPr>
          <p:cNvPr id="13" name="Text 10"/>
          <p:cNvSpPr/>
          <p:nvPr/>
        </p:nvSpPr>
        <p:spPr>
          <a:xfrm>
            <a:off x="548640" y="6583680"/>
            <a:ext cx="2743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8783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TACL 2026</a:t>
            </a:r>
            <a:endParaRPr lang="en-US" sz="95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4008"/>
          </a:xfrm>
          <a:prstGeom prst="rect">
            <a:avLst/>
          </a:prstGeom>
          <a:solidFill>
            <a:srgbClr val="147D74"/>
          </a:solidFill>
          <a:ln/>
        </p:spPr>
      </p:sp>
      <p:sp>
        <p:nvSpPr>
          <p:cNvPr id="3" name="Shape 1"/>
          <p:cNvSpPr/>
          <p:nvPr/>
        </p:nvSpPr>
        <p:spPr>
          <a:xfrm>
            <a:off x="548640" y="384048"/>
            <a:ext cx="146304" cy="146304"/>
          </a:xfrm>
          <a:prstGeom prst="rect">
            <a:avLst/>
          </a:prstGeom>
          <a:solidFill>
            <a:srgbClr val="147D74"/>
          </a:solidFill>
          <a:ln/>
        </p:spPr>
      </p:sp>
      <p:sp>
        <p:nvSpPr>
          <p:cNvPr id="4" name="Text 2"/>
          <p:cNvSpPr/>
          <p:nvPr/>
        </p:nvSpPr>
        <p:spPr>
          <a:xfrm>
            <a:off x="795528" y="310896"/>
            <a:ext cx="1090879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147D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SHARPENING THE FRAME SIDE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548640" y="621792"/>
            <a:ext cx="11091672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2A24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Descriptive compatibility frames</a:t>
            </a:r>
            <a:endParaRPr lang="en-US" sz="2800" dirty="0"/>
          </a:p>
        </p:txBody>
      </p:sp>
      <p:sp>
        <p:nvSpPr>
          <p:cNvPr id="6" name="Shape 4"/>
          <p:cNvSpPr/>
          <p:nvPr/>
        </p:nvSpPr>
        <p:spPr>
          <a:xfrm>
            <a:off x="548640" y="1417320"/>
            <a:ext cx="822960" cy="32004"/>
          </a:xfrm>
          <a:prstGeom prst="rect">
            <a:avLst/>
          </a:prstGeom>
          <a:solidFill>
            <a:srgbClr val="147D74"/>
          </a:solidFill>
          <a:ln/>
        </p:spPr>
      </p:sp>
      <p:pic>
        <p:nvPicPr>
          <p:cNvPr id="7" name="Image 0" descr="/home/claude/tacl/img/def_descriptive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6928" y="1783080"/>
            <a:ext cx="6375096" cy="2651760"/>
          </a:xfrm>
          <a:prstGeom prst="rect">
            <a:avLst/>
          </a:prstGeom>
        </p:spPr>
      </p:pic>
      <p:sp>
        <p:nvSpPr>
          <p:cNvPr id="8" name="Shape 5"/>
          <p:cNvSpPr/>
          <p:nvPr/>
        </p:nvSpPr>
        <p:spPr>
          <a:xfrm>
            <a:off x="548640" y="4572000"/>
            <a:ext cx="11091672" cy="1188720"/>
          </a:xfrm>
          <a:prstGeom prst="roundRect">
            <a:avLst>
              <a:gd name="adj" fmla="val 5385"/>
            </a:avLst>
          </a:prstGeom>
          <a:solidFill>
            <a:srgbClr val="F7F5FB"/>
          </a:solidFill>
          <a:ln/>
        </p:spPr>
      </p:sp>
      <p:sp>
        <p:nvSpPr>
          <p:cNvPr id="9" name="Shape 6"/>
          <p:cNvSpPr/>
          <p:nvPr/>
        </p:nvSpPr>
        <p:spPr>
          <a:xfrm>
            <a:off x="548640" y="4700016"/>
            <a:ext cx="41148" cy="932688"/>
          </a:xfrm>
          <a:prstGeom prst="rect">
            <a:avLst/>
          </a:prstGeom>
          <a:solidFill>
            <a:srgbClr val="147D74"/>
          </a:solidFill>
          <a:ln/>
        </p:spPr>
      </p:sp>
      <p:sp>
        <p:nvSpPr>
          <p:cNvPr id="10" name="Text 7"/>
          <p:cNvSpPr/>
          <p:nvPr/>
        </p:nvSpPr>
        <p:spPr>
          <a:xfrm>
            <a:off x="914400" y="4572000"/>
            <a:ext cx="10360152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8000"/>
              </a:lnSpc>
              <a:buNone/>
            </a:pPr>
            <a:r>
              <a:rPr lang="en-US" sz="1300" i="1" dirty="0">
                <a:solidFill>
                  <a:srgbClr val="4A44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is the exact analogue of descriptive general frames in modal logic — the extra structure needed so that the algebra/frame passage is a genuine equivalence, not just an embedding.</a:t>
            </a:r>
            <a:endParaRPr lang="en-US" sz="1300" dirty="0"/>
          </a:p>
        </p:txBody>
      </p:sp>
      <p:sp>
        <p:nvSpPr>
          <p:cNvPr id="11" name="Shape 8"/>
          <p:cNvSpPr/>
          <p:nvPr/>
        </p:nvSpPr>
        <p:spPr>
          <a:xfrm>
            <a:off x="548640" y="6547104"/>
            <a:ext cx="11091672" cy="18288"/>
          </a:xfrm>
          <a:prstGeom prst="rect">
            <a:avLst/>
          </a:prstGeom>
          <a:solidFill>
            <a:srgbClr val="E9E5F2"/>
          </a:solidFill>
          <a:ln/>
        </p:spPr>
      </p:sp>
      <p:sp>
        <p:nvSpPr>
          <p:cNvPr id="12" name="Shape 9"/>
          <p:cNvSpPr/>
          <p:nvPr/>
        </p:nvSpPr>
        <p:spPr>
          <a:xfrm>
            <a:off x="548640" y="6547104"/>
            <a:ext cx="4436669" cy="18288"/>
          </a:xfrm>
          <a:prstGeom prst="rect">
            <a:avLst/>
          </a:prstGeom>
          <a:solidFill>
            <a:srgbClr val="147D74"/>
          </a:solidFill>
          <a:ln/>
        </p:spPr>
      </p:sp>
      <p:sp>
        <p:nvSpPr>
          <p:cNvPr id="13" name="Text 10"/>
          <p:cNvSpPr/>
          <p:nvPr/>
        </p:nvSpPr>
        <p:spPr>
          <a:xfrm>
            <a:off x="548640" y="6583680"/>
            <a:ext cx="2743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8783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TACL 2026</a:t>
            </a:r>
            <a:endParaRPr lang="en-US" sz="95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4008"/>
          </a:xfrm>
          <a:prstGeom prst="rect">
            <a:avLst/>
          </a:prstGeom>
          <a:solidFill>
            <a:srgbClr val="E8A33D"/>
          </a:solidFill>
          <a:ln/>
        </p:spPr>
      </p:sp>
      <p:sp>
        <p:nvSpPr>
          <p:cNvPr id="3" name="Shape 1"/>
          <p:cNvSpPr/>
          <p:nvPr/>
        </p:nvSpPr>
        <p:spPr>
          <a:xfrm>
            <a:off x="548640" y="384048"/>
            <a:ext cx="146304" cy="146304"/>
          </a:xfrm>
          <a:prstGeom prst="rect">
            <a:avLst/>
          </a:prstGeom>
          <a:solidFill>
            <a:srgbClr val="E8A33D"/>
          </a:solidFill>
          <a:ln/>
        </p:spPr>
      </p:sp>
      <p:sp>
        <p:nvSpPr>
          <p:cNvPr id="4" name="Text 2"/>
          <p:cNvSpPr/>
          <p:nvPr/>
        </p:nvSpPr>
        <p:spPr>
          <a:xfrm>
            <a:off x="795528" y="310896"/>
            <a:ext cx="1090879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THE TWO SIDES TALK TO EACH OTHER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548640" y="621792"/>
            <a:ext cx="11091672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2A24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Morphisms interchange between the categories</a:t>
            </a:r>
            <a:endParaRPr lang="en-US" sz="2500" dirty="0"/>
          </a:p>
        </p:txBody>
      </p:sp>
      <p:sp>
        <p:nvSpPr>
          <p:cNvPr id="6" name="Shape 4"/>
          <p:cNvSpPr/>
          <p:nvPr/>
        </p:nvSpPr>
        <p:spPr>
          <a:xfrm>
            <a:off x="548640" y="1417320"/>
            <a:ext cx="822960" cy="32004"/>
          </a:xfrm>
          <a:prstGeom prst="rect">
            <a:avLst/>
          </a:prstGeom>
          <a:solidFill>
            <a:srgbClr val="E8A33D"/>
          </a:solidFill>
          <a:ln/>
        </p:spPr>
      </p:sp>
      <p:pic>
        <p:nvPicPr>
          <p:cNvPr id="7" name="Image 0" descr="/home/claude/tacl/img/functor_squar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6861" y="2011680"/>
            <a:ext cx="7915229" cy="320040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548640" y="5440680"/>
            <a:ext cx="11091672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300" i="1" dirty="0">
                <a:solidFill>
                  <a:srgbClr val="8783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partial bounded morphism β induces a Kᵢ-homomorphism β⁺ in the reverse direction, and every Kᵢ-homomorphism η induces a partial bounded morphism η₊ back — contravariantly, on the nose.</a:t>
            </a:r>
            <a:endParaRPr lang="en-US" sz="1300" dirty="0"/>
          </a:p>
        </p:txBody>
      </p:sp>
      <p:sp>
        <p:nvSpPr>
          <p:cNvPr id="9" name="Shape 6"/>
          <p:cNvSpPr/>
          <p:nvPr/>
        </p:nvSpPr>
        <p:spPr>
          <a:xfrm>
            <a:off x="548640" y="6547104"/>
            <a:ext cx="11091672" cy="18288"/>
          </a:xfrm>
          <a:prstGeom prst="rect">
            <a:avLst/>
          </a:prstGeom>
          <a:solidFill>
            <a:srgbClr val="E9E5F2"/>
          </a:solidFill>
          <a:ln/>
        </p:spPr>
      </p:sp>
      <p:sp>
        <p:nvSpPr>
          <p:cNvPr id="10" name="Shape 7"/>
          <p:cNvSpPr/>
          <p:nvPr/>
        </p:nvSpPr>
        <p:spPr>
          <a:xfrm>
            <a:off x="548640" y="6547104"/>
            <a:ext cx="4119764" cy="18288"/>
          </a:xfrm>
          <a:prstGeom prst="rect">
            <a:avLst/>
          </a:prstGeom>
          <a:solidFill>
            <a:srgbClr val="E8A33D"/>
          </a:solidFill>
          <a:ln/>
        </p:spPr>
      </p:sp>
      <p:sp>
        <p:nvSpPr>
          <p:cNvPr id="11" name="Text 8"/>
          <p:cNvSpPr/>
          <p:nvPr/>
        </p:nvSpPr>
        <p:spPr>
          <a:xfrm>
            <a:off x="548640" y="6583680"/>
            <a:ext cx="2743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8783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TACL 2026</a:t>
            </a:r>
            <a:endParaRPr lang="en-US" sz="95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4008"/>
          </a:xfrm>
          <a:prstGeom prst="rect">
            <a:avLst/>
          </a:prstGeom>
          <a:solidFill>
            <a:srgbClr val="2E2260"/>
          </a:solidFill>
          <a:ln/>
        </p:spPr>
      </p:sp>
      <p:sp>
        <p:nvSpPr>
          <p:cNvPr id="3" name="Shape 1"/>
          <p:cNvSpPr/>
          <p:nvPr/>
        </p:nvSpPr>
        <p:spPr>
          <a:xfrm>
            <a:off x="548640" y="384048"/>
            <a:ext cx="146304" cy="146304"/>
          </a:xfrm>
          <a:prstGeom prst="rect">
            <a:avLst/>
          </a:prstGeom>
          <a:solidFill>
            <a:srgbClr val="2E2260"/>
          </a:solidFill>
          <a:ln/>
        </p:spPr>
      </p:sp>
      <p:sp>
        <p:nvSpPr>
          <p:cNvPr id="4" name="Text 2"/>
          <p:cNvSpPr/>
          <p:nvPr/>
        </p:nvSpPr>
        <p:spPr>
          <a:xfrm>
            <a:off x="795528" y="310896"/>
            <a:ext cx="1090879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2E22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CONSISTENCY CHECK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548640" y="621792"/>
            <a:ext cx="11091672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2A24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Aligning with Celani’s ¬-spaces</a:t>
            </a:r>
            <a:endParaRPr lang="en-US" sz="2800" dirty="0"/>
          </a:p>
        </p:txBody>
      </p:sp>
      <p:sp>
        <p:nvSpPr>
          <p:cNvPr id="6" name="Shape 4"/>
          <p:cNvSpPr/>
          <p:nvPr/>
        </p:nvSpPr>
        <p:spPr>
          <a:xfrm>
            <a:off x="548640" y="1417320"/>
            <a:ext cx="822960" cy="32004"/>
          </a:xfrm>
          <a:prstGeom prst="rect">
            <a:avLst/>
          </a:prstGeom>
          <a:solidFill>
            <a:srgbClr val="2E2260"/>
          </a:solidFill>
          <a:ln/>
        </p:spPr>
      </p:sp>
      <p:sp>
        <p:nvSpPr>
          <p:cNvPr id="22" name="Shape 20"/>
          <p:cNvSpPr/>
          <p:nvPr/>
        </p:nvSpPr>
        <p:spPr>
          <a:xfrm>
            <a:off x="548640" y="6547104"/>
            <a:ext cx="11091672" cy="18288"/>
          </a:xfrm>
          <a:prstGeom prst="rect">
            <a:avLst/>
          </a:prstGeom>
          <a:solidFill>
            <a:srgbClr val="E9E5F2"/>
          </a:solidFill>
          <a:ln/>
        </p:spPr>
      </p:sp>
      <p:sp>
        <p:nvSpPr>
          <p:cNvPr id="23" name="Shape 21"/>
          <p:cNvSpPr/>
          <p:nvPr/>
        </p:nvSpPr>
        <p:spPr>
          <a:xfrm>
            <a:off x="548640" y="6547104"/>
            <a:ext cx="4753574" cy="18288"/>
          </a:xfrm>
          <a:prstGeom prst="rect">
            <a:avLst/>
          </a:prstGeom>
          <a:solidFill>
            <a:srgbClr val="2E2260"/>
          </a:solidFill>
          <a:ln/>
        </p:spPr>
      </p:sp>
      <p:sp>
        <p:nvSpPr>
          <p:cNvPr id="24" name="Text 22"/>
          <p:cNvSpPr/>
          <p:nvPr/>
        </p:nvSpPr>
        <p:spPr>
          <a:xfrm>
            <a:off x="548640" y="6583680"/>
            <a:ext cx="2743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8783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TACL 2026</a:t>
            </a:r>
            <a:endParaRPr lang="en-US" sz="950" dirty="0"/>
          </a:p>
        </p:txBody>
      </p:sp>
      <p:sp>
        <p:nvSpPr>
          <p:cNvPr id="7" name="cel0__label"/>
          <p:cNvSpPr/>
          <p:nvPr/>
        </p:nvSpPr>
        <p:spPr>
          <a:xfrm>
            <a:off x="548640" y="1828800"/>
            <a:ext cx="2834640" cy="1371600"/>
          </a:xfrm>
          <a:prstGeom prst="roundRect">
            <a:avLst>
              <a:gd name="adj" fmla="val 4667"/>
            </a:avLst>
          </a:prstGeom>
          <a:solidFill>
            <a:srgbClr val="EFF6F5"/>
          </a:solidFill>
          <a:ln/>
        </p:spPr>
      </p:sp>
      <p:sp>
        <p:nvSpPr>
          <p:cNvPr id="8" name="cel0__labeltext"/>
          <p:cNvSpPr/>
          <p:nvPr/>
        </p:nvSpPr>
        <p:spPr>
          <a:xfrm>
            <a:off x="548640" y="1828800"/>
            <a:ext cx="283464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47D7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Celani (1999)</a:t>
            </a:r>
            <a:endParaRPr lang="en-US" sz="1600" dirty="0"/>
          </a:p>
        </p:txBody>
      </p:sp>
      <p:sp>
        <p:nvSpPr>
          <p:cNvPr id="9" name="cel0__bg"/>
          <p:cNvSpPr/>
          <p:nvPr/>
        </p:nvSpPr>
        <p:spPr>
          <a:xfrm>
            <a:off x="3611880" y="1828800"/>
            <a:ext cx="8028432" cy="1371600"/>
          </a:xfrm>
          <a:prstGeom prst="roundRect">
            <a:avLst>
              <a:gd name="adj" fmla="val 4667"/>
            </a:avLst>
          </a:prstGeom>
          <a:solidFill>
            <a:srgbClr val="EFF6F5"/>
          </a:solidFill>
          <a:ln/>
        </p:spPr>
      </p:sp>
      <p:sp>
        <p:nvSpPr>
          <p:cNvPr id="10" name="cel0__accent"/>
          <p:cNvSpPr/>
          <p:nvPr/>
        </p:nvSpPr>
        <p:spPr>
          <a:xfrm>
            <a:off x="3611880" y="1956816"/>
            <a:ext cx="41148" cy="1115568"/>
          </a:xfrm>
          <a:prstGeom prst="rect">
            <a:avLst/>
          </a:prstGeom>
          <a:solidFill>
            <a:srgbClr val="147D74"/>
          </a:solidFill>
          <a:ln/>
        </p:spPr>
      </p:sp>
      <p:sp>
        <p:nvSpPr>
          <p:cNvPr id="11" name="cel0__body"/>
          <p:cNvSpPr/>
          <p:nvPr/>
        </p:nvSpPr>
        <p:spPr>
          <a:xfrm>
            <a:off x="4023360" y="1874520"/>
            <a:ext cx="7525512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8000"/>
              </a:lnSpc>
              <a:buNone/>
            </a:pPr>
            <a:r>
              <a:rPr lang="en-US" sz="1350" dirty="0">
                <a:solidFill>
                  <a:srgbClr val="2A2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topologized distributive lattices with a negation operator — the established dual spaces for this signature.</a:t>
            </a:r>
            <a:endParaRPr lang="en-US" sz="135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4008"/>
          </a:xfrm>
          <a:prstGeom prst="rect">
            <a:avLst/>
          </a:prstGeom>
          <a:solidFill>
            <a:srgbClr val="2E2260"/>
          </a:solidFill>
          <a:ln/>
        </p:spPr>
      </p:sp>
      <p:sp>
        <p:nvSpPr>
          <p:cNvPr id="3" name="Shape 1"/>
          <p:cNvSpPr/>
          <p:nvPr/>
        </p:nvSpPr>
        <p:spPr>
          <a:xfrm>
            <a:off x="548640" y="384048"/>
            <a:ext cx="146304" cy="146304"/>
          </a:xfrm>
          <a:prstGeom prst="rect">
            <a:avLst/>
          </a:prstGeom>
          <a:solidFill>
            <a:srgbClr val="2E2260"/>
          </a:solidFill>
          <a:ln/>
        </p:spPr>
      </p:sp>
      <p:sp>
        <p:nvSpPr>
          <p:cNvPr id="4" name="Text 2"/>
          <p:cNvSpPr/>
          <p:nvPr/>
        </p:nvSpPr>
        <p:spPr>
          <a:xfrm>
            <a:off x="795528" y="310896"/>
            <a:ext cx="1090879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2E22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CONSISTENCY CHECK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548640" y="621792"/>
            <a:ext cx="11091672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2A24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Aligning with Celani’s ¬-spaces</a:t>
            </a:r>
            <a:endParaRPr lang="en-US" sz="2800" dirty="0"/>
          </a:p>
        </p:txBody>
      </p:sp>
      <p:sp>
        <p:nvSpPr>
          <p:cNvPr id="6" name="Shape 4"/>
          <p:cNvSpPr/>
          <p:nvPr/>
        </p:nvSpPr>
        <p:spPr>
          <a:xfrm>
            <a:off x="548640" y="1417320"/>
            <a:ext cx="822960" cy="32004"/>
          </a:xfrm>
          <a:prstGeom prst="rect">
            <a:avLst/>
          </a:prstGeom>
          <a:solidFill>
            <a:srgbClr val="2E2260"/>
          </a:solidFill>
          <a:ln/>
        </p:spPr>
      </p:sp>
      <p:sp>
        <p:nvSpPr>
          <p:cNvPr id="22" name="Shape 20"/>
          <p:cNvSpPr/>
          <p:nvPr/>
        </p:nvSpPr>
        <p:spPr>
          <a:xfrm>
            <a:off x="548640" y="6547104"/>
            <a:ext cx="11091672" cy="18288"/>
          </a:xfrm>
          <a:prstGeom prst="rect">
            <a:avLst/>
          </a:prstGeom>
          <a:solidFill>
            <a:srgbClr val="E9E5F2"/>
          </a:solidFill>
          <a:ln/>
        </p:spPr>
      </p:sp>
      <p:sp>
        <p:nvSpPr>
          <p:cNvPr id="23" name="Shape 21"/>
          <p:cNvSpPr/>
          <p:nvPr/>
        </p:nvSpPr>
        <p:spPr>
          <a:xfrm>
            <a:off x="548640" y="6547104"/>
            <a:ext cx="4753574" cy="18288"/>
          </a:xfrm>
          <a:prstGeom prst="rect">
            <a:avLst/>
          </a:prstGeom>
          <a:solidFill>
            <a:srgbClr val="2E2260"/>
          </a:solidFill>
          <a:ln/>
        </p:spPr>
      </p:sp>
      <p:sp>
        <p:nvSpPr>
          <p:cNvPr id="24" name="Text 22"/>
          <p:cNvSpPr/>
          <p:nvPr/>
        </p:nvSpPr>
        <p:spPr>
          <a:xfrm>
            <a:off x="548640" y="6583680"/>
            <a:ext cx="2743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8783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TACL 2026</a:t>
            </a:r>
            <a:endParaRPr lang="en-US" sz="950" dirty="0"/>
          </a:p>
        </p:txBody>
      </p:sp>
      <p:sp>
        <p:nvSpPr>
          <p:cNvPr id="7" name="cel0__label"/>
          <p:cNvSpPr/>
          <p:nvPr/>
        </p:nvSpPr>
        <p:spPr>
          <a:xfrm>
            <a:off x="548640" y="1828800"/>
            <a:ext cx="2834640" cy="1371600"/>
          </a:xfrm>
          <a:prstGeom prst="roundRect">
            <a:avLst>
              <a:gd name="adj" fmla="val 4667"/>
            </a:avLst>
          </a:prstGeom>
          <a:solidFill>
            <a:srgbClr val="EFF6F5"/>
          </a:solidFill>
          <a:ln/>
        </p:spPr>
      </p:sp>
      <p:sp>
        <p:nvSpPr>
          <p:cNvPr id="8" name="cel0__labeltext"/>
          <p:cNvSpPr/>
          <p:nvPr/>
        </p:nvSpPr>
        <p:spPr>
          <a:xfrm>
            <a:off x="548640" y="1828800"/>
            <a:ext cx="283464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47D7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Celani (1999)</a:t>
            </a:r>
            <a:endParaRPr lang="en-US" sz="1600" dirty="0"/>
          </a:p>
        </p:txBody>
      </p:sp>
      <p:sp>
        <p:nvSpPr>
          <p:cNvPr id="9" name="cel0__bg"/>
          <p:cNvSpPr/>
          <p:nvPr/>
        </p:nvSpPr>
        <p:spPr>
          <a:xfrm>
            <a:off x="3611880" y="1828800"/>
            <a:ext cx="8028432" cy="1371600"/>
          </a:xfrm>
          <a:prstGeom prst="roundRect">
            <a:avLst>
              <a:gd name="adj" fmla="val 4667"/>
            </a:avLst>
          </a:prstGeom>
          <a:solidFill>
            <a:srgbClr val="EFF6F5"/>
          </a:solidFill>
          <a:ln/>
        </p:spPr>
      </p:sp>
      <p:sp>
        <p:nvSpPr>
          <p:cNvPr id="10" name="cel0__accent"/>
          <p:cNvSpPr/>
          <p:nvPr/>
        </p:nvSpPr>
        <p:spPr>
          <a:xfrm>
            <a:off x="3611880" y="1956816"/>
            <a:ext cx="41148" cy="1115568"/>
          </a:xfrm>
          <a:prstGeom prst="rect">
            <a:avLst/>
          </a:prstGeom>
          <a:solidFill>
            <a:srgbClr val="147D74"/>
          </a:solidFill>
          <a:ln/>
        </p:spPr>
      </p:sp>
      <p:sp>
        <p:nvSpPr>
          <p:cNvPr id="11" name="cel0__body"/>
          <p:cNvSpPr/>
          <p:nvPr/>
        </p:nvSpPr>
        <p:spPr>
          <a:xfrm>
            <a:off x="4023360" y="1874520"/>
            <a:ext cx="7525512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8000"/>
              </a:lnSpc>
              <a:buNone/>
            </a:pPr>
            <a:r>
              <a:rPr lang="en-US" sz="1350" dirty="0">
                <a:solidFill>
                  <a:srgbClr val="2A2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topologized distributive lattices with a negation operator — the established dual spaces for this signature.</a:t>
            </a:r>
            <a:endParaRPr lang="en-US" sz="1350" dirty="0"/>
          </a:p>
        </p:txBody>
      </p:sp>
      <p:sp>
        <p:nvSpPr>
          <p:cNvPr id="12" name="cel1__label"/>
          <p:cNvSpPr/>
          <p:nvPr/>
        </p:nvSpPr>
        <p:spPr>
          <a:xfrm>
            <a:off x="548640" y="3401568"/>
            <a:ext cx="2834640" cy="1371600"/>
          </a:xfrm>
          <a:prstGeom prst="roundRect">
            <a:avLst>
              <a:gd name="adj" fmla="val 4667"/>
            </a:avLst>
          </a:prstGeom>
          <a:solidFill>
            <a:srgbClr val="F7F5FB"/>
          </a:solidFill>
          <a:ln/>
        </p:spPr>
      </p:sp>
      <p:sp>
        <p:nvSpPr>
          <p:cNvPr id="13" name="cel1__labeltext"/>
          <p:cNvSpPr/>
          <p:nvPr/>
        </p:nvSpPr>
        <p:spPr>
          <a:xfrm>
            <a:off x="548640" y="3401568"/>
            <a:ext cx="283464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2E226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This work</a:t>
            </a:r>
            <a:endParaRPr lang="en-US" sz="1600" dirty="0"/>
          </a:p>
        </p:txBody>
      </p:sp>
      <p:sp>
        <p:nvSpPr>
          <p:cNvPr id="14" name="cel1__bg"/>
          <p:cNvSpPr/>
          <p:nvPr/>
        </p:nvSpPr>
        <p:spPr>
          <a:xfrm>
            <a:off x="3611880" y="3401568"/>
            <a:ext cx="8028432" cy="1371600"/>
          </a:xfrm>
          <a:prstGeom prst="roundRect">
            <a:avLst>
              <a:gd name="adj" fmla="val 4667"/>
            </a:avLst>
          </a:prstGeom>
          <a:solidFill>
            <a:srgbClr val="F7F5FB"/>
          </a:solidFill>
          <a:ln/>
        </p:spPr>
      </p:sp>
      <p:sp>
        <p:nvSpPr>
          <p:cNvPr id="15" name="cel1__accent"/>
          <p:cNvSpPr/>
          <p:nvPr/>
        </p:nvSpPr>
        <p:spPr>
          <a:xfrm>
            <a:off x="3611880" y="3529584"/>
            <a:ext cx="41148" cy="1115568"/>
          </a:xfrm>
          <a:prstGeom prst="rect">
            <a:avLst/>
          </a:prstGeom>
          <a:solidFill>
            <a:srgbClr val="2E2260"/>
          </a:solidFill>
          <a:ln/>
        </p:spPr>
      </p:sp>
      <p:sp>
        <p:nvSpPr>
          <p:cNvPr id="16" name="cel1__body"/>
          <p:cNvSpPr/>
          <p:nvPr/>
        </p:nvSpPr>
        <p:spPr>
          <a:xfrm>
            <a:off x="4023360" y="3447288"/>
            <a:ext cx="7525512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8000"/>
              </a:lnSpc>
              <a:buNone/>
            </a:pPr>
            <a:r>
              <a:rPr lang="en-US" sz="1350" dirty="0">
                <a:solidFill>
                  <a:srgbClr val="2A2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descriptive compatibility frames, built from an explicitly relational (impossibility) semantics.</a:t>
            </a:r>
            <a:endParaRPr lang="en-US" sz="135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4008"/>
          </a:xfrm>
          <a:prstGeom prst="rect">
            <a:avLst/>
          </a:prstGeom>
          <a:solidFill>
            <a:srgbClr val="2E2260"/>
          </a:solidFill>
          <a:ln/>
        </p:spPr>
      </p:sp>
      <p:sp>
        <p:nvSpPr>
          <p:cNvPr id="3" name="Shape 1"/>
          <p:cNvSpPr/>
          <p:nvPr/>
        </p:nvSpPr>
        <p:spPr>
          <a:xfrm>
            <a:off x="548640" y="384048"/>
            <a:ext cx="146304" cy="146304"/>
          </a:xfrm>
          <a:prstGeom prst="rect">
            <a:avLst/>
          </a:prstGeom>
          <a:solidFill>
            <a:srgbClr val="2E2260"/>
          </a:solidFill>
          <a:ln/>
        </p:spPr>
      </p:sp>
      <p:sp>
        <p:nvSpPr>
          <p:cNvPr id="4" name="Text 2"/>
          <p:cNvSpPr/>
          <p:nvPr/>
        </p:nvSpPr>
        <p:spPr>
          <a:xfrm>
            <a:off x="795528" y="310896"/>
            <a:ext cx="1090879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2E22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CONSISTENCY CHECK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548640" y="621792"/>
            <a:ext cx="11091672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2A24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Aligning with Celani’s ¬-spaces</a:t>
            </a:r>
            <a:endParaRPr lang="en-US" sz="2800" dirty="0"/>
          </a:p>
        </p:txBody>
      </p:sp>
      <p:sp>
        <p:nvSpPr>
          <p:cNvPr id="6" name="Shape 4"/>
          <p:cNvSpPr/>
          <p:nvPr/>
        </p:nvSpPr>
        <p:spPr>
          <a:xfrm>
            <a:off x="548640" y="1417320"/>
            <a:ext cx="822960" cy="32004"/>
          </a:xfrm>
          <a:prstGeom prst="rect">
            <a:avLst/>
          </a:prstGeom>
          <a:solidFill>
            <a:srgbClr val="2E2260"/>
          </a:solidFill>
          <a:ln/>
        </p:spPr>
      </p:sp>
      <p:sp>
        <p:nvSpPr>
          <p:cNvPr id="22" name="Shape 20"/>
          <p:cNvSpPr/>
          <p:nvPr/>
        </p:nvSpPr>
        <p:spPr>
          <a:xfrm>
            <a:off x="548640" y="6547104"/>
            <a:ext cx="11091672" cy="18288"/>
          </a:xfrm>
          <a:prstGeom prst="rect">
            <a:avLst/>
          </a:prstGeom>
          <a:solidFill>
            <a:srgbClr val="E9E5F2"/>
          </a:solidFill>
          <a:ln/>
        </p:spPr>
      </p:sp>
      <p:sp>
        <p:nvSpPr>
          <p:cNvPr id="23" name="Shape 21"/>
          <p:cNvSpPr/>
          <p:nvPr/>
        </p:nvSpPr>
        <p:spPr>
          <a:xfrm>
            <a:off x="548640" y="6547104"/>
            <a:ext cx="4753574" cy="18288"/>
          </a:xfrm>
          <a:prstGeom prst="rect">
            <a:avLst/>
          </a:prstGeom>
          <a:solidFill>
            <a:srgbClr val="2E2260"/>
          </a:solidFill>
          <a:ln/>
        </p:spPr>
      </p:sp>
      <p:sp>
        <p:nvSpPr>
          <p:cNvPr id="24" name="Text 22"/>
          <p:cNvSpPr/>
          <p:nvPr/>
        </p:nvSpPr>
        <p:spPr>
          <a:xfrm>
            <a:off x="548640" y="6583680"/>
            <a:ext cx="2743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8783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TACL 2026</a:t>
            </a:r>
            <a:endParaRPr lang="en-US" sz="950" dirty="0"/>
          </a:p>
        </p:txBody>
      </p:sp>
      <p:sp>
        <p:nvSpPr>
          <p:cNvPr id="7" name="cel0__label"/>
          <p:cNvSpPr/>
          <p:nvPr/>
        </p:nvSpPr>
        <p:spPr>
          <a:xfrm>
            <a:off x="548640" y="1828800"/>
            <a:ext cx="2834640" cy="1371600"/>
          </a:xfrm>
          <a:prstGeom prst="roundRect">
            <a:avLst>
              <a:gd name="adj" fmla="val 4667"/>
            </a:avLst>
          </a:prstGeom>
          <a:solidFill>
            <a:srgbClr val="EFF6F5"/>
          </a:solidFill>
          <a:ln/>
        </p:spPr>
      </p:sp>
      <p:sp>
        <p:nvSpPr>
          <p:cNvPr id="8" name="cel0__labeltext"/>
          <p:cNvSpPr/>
          <p:nvPr/>
        </p:nvSpPr>
        <p:spPr>
          <a:xfrm>
            <a:off x="548640" y="1828800"/>
            <a:ext cx="283464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47D7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Celani (1999)</a:t>
            </a:r>
            <a:endParaRPr lang="en-US" sz="1600" dirty="0"/>
          </a:p>
        </p:txBody>
      </p:sp>
      <p:sp>
        <p:nvSpPr>
          <p:cNvPr id="9" name="cel0__bg"/>
          <p:cNvSpPr/>
          <p:nvPr/>
        </p:nvSpPr>
        <p:spPr>
          <a:xfrm>
            <a:off x="3611880" y="1828800"/>
            <a:ext cx="8028432" cy="1371600"/>
          </a:xfrm>
          <a:prstGeom prst="roundRect">
            <a:avLst>
              <a:gd name="adj" fmla="val 4667"/>
            </a:avLst>
          </a:prstGeom>
          <a:solidFill>
            <a:srgbClr val="EFF6F5"/>
          </a:solidFill>
          <a:ln/>
        </p:spPr>
      </p:sp>
      <p:sp>
        <p:nvSpPr>
          <p:cNvPr id="10" name="cel0__accent"/>
          <p:cNvSpPr/>
          <p:nvPr/>
        </p:nvSpPr>
        <p:spPr>
          <a:xfrm>
            <a:off x="3611880" y="1956816"/>
            <a:ext cx="41148" cy="1115568"/>
          </a:xfrm>
          <a:prstGeom prst="rect">
            <a:avLst/>
          </a:prstGeom>
          <a:solidFill>
            <a:srgbClr val="147D74"/>
          </a:solidFill>
          <a:ln/>
        </p:spPr>
      </p:sp>
      <p:sp>
        <p:nvSpPr>
          <p:cNvPr id="11" name="cel0__body"/>
          <p:cNvSpPr/>
          <p:nvPr/>
        </p:nvSpPr>
        <p:spPr>
          <a:xfrm>
            <a:off x="4023360" y="1874520"/>
            <a:ext cx="7525512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8000"/>
              </a:lnSpc>
              <a:buNone/>
            </a:pPr>
            <a:r>
              <a:rPr lang="en-US" sz="1350" dirty="0">
                <a:solidFill>
                  <a:srgbClr val="2A2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topologized distributive lattices with a negation operator — the established dual spaces for this signature.</a:t>
            </a:r>
            <a:endParaRPr lang="en-US" sz="1350" dirty="0"/>
          </a:p>
        </p:txBody>
      </p:sp>
      <p:sp>
        <p:nvSpPr>
          <p:cNvPr id="12" name="cel1__label"/>
          <p:cNvSpPr/>
          <p:nvPr/>
        </p:nvSpPr>
        <p:spPr>
          <a:xfrm>
            <a:off x="548640" y="3401568"/>
            <a:ext cx="2834640" cy="1371600"/>
          </a:xfrm>
          <a:prstGeom prst="roundRect">
            <a:avLst>
              <a:gd name="adj" fmla="val 4667"/>
            </a:avLst>
          </a:prstGeom>
          <a:solidFill>
            <a:srgbClr val="F7F5FB"/>
          </a:solidFill>
          <a:ln/>
        </p:spPr>
      </p:sp>
      <p:sp>
        <p:nvSpPr>
          <p:cNvPr id="13" name="cel1__labeltext"/>
          <p:cNvSpPr/>
          <p:nvPr/>
        </p:nvSpPr>
        <p:spPr>
          <a:xfrm>
            <a:off x="548640" y="3401568"/>
            <a:ext cx="283464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2E226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This work</a:t>
            </a:r>
            <a:endParaRPr lang="en-US" sz="1600" dirty="0"/>
          </a:p>
        </p:txBody>
      </p:sp>
      <p:sp>
        <p:nvSpPr>
          <p:cNvPr id="14" name="cel1__bg"/>
          <p:cNvSpPr/>
          <p:nvPr/>
        </p:nvSpPr>
        <p:spPr>
          <a:xfrm>
            <a:off x="3611880" y="3401568"/>
            <a:ext cx="8028432" cy="1371600"/>
          </a:xfrm>
          <a:prstGeom prst="roundRect">
            <a:avLst>
              <a:gd name="adj" fmla="val 4667"/>
            </a:avLst>
          </a:prstGeom>
          <a:solidFill>
            <a:srgbClr val="F7F5FB"/>
          </a:solidFill>
          <a:ln/>
        </p:spPr>
      </p:sp>
      <p:sp>
        <p:nvSpPr>
          <p:cNvPr id="15" name="cel1__accent"/>
          <p:cNvSpPr/>
          <p:nvPr/>
        </p:nvSpPr>
        <p:spPr>
          <a:xfrm>
            <a:off x="3611880" y="3529584"/>
            <a:ext cx="41148" cy="1115568"/>
          </a:xfrm>
          <a:prstGeom prst="rect">
            <a:avLst/>
          </a:prstGeom>
          <a:solidFill>
            <a:srgbClr val="2E2260"/>
          </a:solidFill>
          <a:ln/>
        </p:spPr>
      </p:sp>
      <p:sp>
        <p:nvSpPr>
          <p:cNvPr id="16" name="cel1__body"/>
          <p:cNvSpPr/>
          <p:nvPr/>
        </p:nvSpPr>
        <p:spPr>
          <a:xfrm>
            <a:off x="4023360" y="3447288"/>
            <a:ext cx="7525512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8000"/>
              </a:lnSpc>
              <a:buNone/>
            </a:pPr>
            <a:r>
              <a:rPr lang="en-US" sz="1350" dirty="0">
                <a:solidFill>
                  <a:srgbClr val="2A2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descriptive compatibility frames, built from an explicitly relational (impossibility) semantics.</a:t>
            </a:r>
            <a:endParaRPr lang="en-US" sz="1350" dirty="0"/>
          </a:p>
        </p:txBody>
      </p:sp>
      <p:sp>
        <p:nvSpPr>
          <p:cNvPr id="17" name="cel2__label"/>
          <p:cNvSpPr/>
          <p:nvPr/>
        </p:nvSpPr>
        <p:spPr>
          <a:xfrm>
            <a:off x="548640" y="4974336"/>
            <a:ext cx="2834640" cy="1371600"/>
          </a:xfrm>
          <a:prstGeom prst="roundRect">
            <a:avLst>
              <a:gd name="adj" fmla="val 4667"/>
            </a:avLst>
          </a:prstGeom>
          <a:solidFill>
            <a:srgbClr val="E8A33D"/>
          </a:solidFill>
          <a:ln/>
        </p:spPr>
      </p:sp>
      <p:sp>
        <p:nvSpPr>
          <p:cNvPr id="18" name="cel2__labeltext"/>
          <p:cNvSpPr/>
          <p:nvPr/>
        </p:nvSpPr>
        <p:spPr>
          <a:xfrm>
            <a:off x="548640" y="4974336"/>
            <a:ext cx="283464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Result</a:t>
            </a:r>
            <a:endParaRPr lang="en-US" sz="1600" dirty="0"/>
          </a:p>
        </p:txBody>
      </p:sp>
      <p:sp>
        <p:nvSpPr>
          <p:cNvPr id="19" name="cel2__bg"/>
          <p:cNvSpPr/>
          <p:nvPr/>
        </p:nvSpPr>
        <p:spPr>
          <a:xfrm>
            <a:off x="3611880" y="4974336"/>
            <a:ext cx="8028432" cy="1371600"/>
          </a:xfrm>
          <a:prstGeom prst="roundRect">
            <a:avLst>
              <a:gd name="adj" fmla="val 4667"/>
            </a:avLst>
          </a:prstGeom>
          <a:solidFill>
            <a:srgbClr val="F7F5FB"/>
          </a:solidFill>
          <a:ln/>
        </p:spPr>
      </p:sp>
      <p:sp>
        <p:nvSpPr>
          <p:cNvPr id="20" name="cel2__accent"/>
          <p:cNvSpPr/>
          <p:nvPr/>
        </p:nvSpPr>
        <p:spPr>
          <a:xfrm>
            <a:off x="3611880" y="5102352"/>
            <a:ext cx="41148" cy="1115568"/>
          </a:xfrm>
          <a:prstGeom prst="rect">
            <a:avLst/>
          </a:prstGeom>
          <a:solidFill>
            <a:srgbClr val="E8A33D"/>
          </a:solidFill>
          <a:ln/>
        </p:spPr>
      </p:sp>
      <p:sp>
        <p:nvSpPr>
          <p:cNvPr id="21" name="cel2__body"/>
          <p:cNvSpPr/>
          <p:nvPr/>
        </p:nvSpPr>
        <p:spPr>
          <a:xfrm>
            <a:off x="4023360" y="5020056"/>
            <a:ext cx="7525512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8000"/>
              </a:lnSpc>
              <a:buNone/>
            </a:pPr>
            <a:r>
              <a:rPr lang="en-US" sz="1350" dirty="0">
                <a:solidFill>
                  <a:srgbClr val="2A2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two constructions embed into one another compatibly — our frames sit inside established duality theory rather than beside it.</a:t>
            </a:r>
            <a:endParaRPr lang="en-US" sz="135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1B15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4008"/>
          </a:xfrm>
          <a:prstGeom prst="rect">
            <a:avLst/>
          </a:prstGeom>
          <a:solidFill>
            <a:srgbClr val="E8A33D"/>
          </a:solidFill>
          <a:ln/>
        </p:spPr>
      </p:sp>
      <p:sp>
        <p:nvSpPr>
          <p:cNvPr id="3" name="Shape 1"/>
          <p:cNvSpPr/>
          <p:nvPr/>
        </p:nvSpPr>
        <p:spPr>
          <a:xfrm>
            <a:off x="548640" y="384048"/>
            <a:ext cx="146304" cy="146304"/>
          </a:xfrm>
          <a:prstGeom prst="rect">
            <a:avLst/>
          </a:prstGeom>
          <a:solidFill>
            <a:srgbClr val="E8A33D"/>
          </a:solidFill>
          <a:ln/>
        </p:spPr>
      </p:sp>
      <p:sp>
        <p:nvSpPr>
          <p:cNvPr id="4" name="Text 2"/>
          <p:cNvSpPr/>
          <p:nvPr/>
        </p:nvSpPr>
        <p:spPr>
          <a:xfrm>
            <a:off x="795528" y="310896"/>
            <a:ext cx="1090879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MAIN RESULT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548640" y="621792"/>
            <a:ext cx="11091672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dual equivalence</a:t>
            </a:r>
            <a:endParaRPr lang="en-US" sz="2800" dirty="0"/>
          </a:p>
        </p:txBody>
      </p:sp>
      <p:sp>
        <p:nvSpPr>
          <p:cNvPr id="6" name="Shape 4"/>
          <p:cNvSpPr/>
          <p:nvPr/>
        </p:nvSpPr>
        <p:spPr>
          <a:xfrm>
            <a:off x="548640" y="1417320"/>
            <a:ext cx="822960" cy="32004"/>
          </a:xfrm>
          <a:prstGeom prst="rect">
            <a:avLst/>
          </a:prstGeom>
          <a:solidFill>
            <a:srgbClr val="E8A33D"/>
          </a:solidFill>
          <a:ln/>
        </p:spPr>
      </p:sp>
      <p:sp>
        <p:nvSpPr>
          <p:cNvPr id="7" name="Shape 5"/>
          <p:cNvSpPr/>
          <p:nvPr/>
        </p:nvSpPr>
        <p:spPr>
          <a:xfrm>
            <a:off x="548640" y="1783080"/>
            <a:ext cx="11091672" cy="4206240"/>
          </a:xfrm>
          <a:prstGeom prst="roundRect">
            <a:avLst>
              <a:gd name="adj" fmla="val 1957"/>
            </a:avLst>
          </a:prstGeom>
          <a:solidFill>
            <a:srgbClr val="FFFFFF"/>
          </a:solidFill>
          <a:ln/>
        </p:spPr>
      </p:sp>
      <p:pic>
        <p:nvPicPr>
          <p:cNvPr id="8" name="Image 0" descr="/home/claude/tacl/img/thm_mai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8680" y="2213356"/>
            <a:ext cx="10451592" cy="3345687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4008"/>
          </a:xfrm>
          <a:prstGeom prst="rect">
            <a:avLst/>
          </a:prstGeom>
          <a:solidFill>
            <a:srgbClr val="147D74"/>
          </a:solidFill>
          <a:ln/>
        </p:spPr>
      </p:sp>
      <p:sp>
        <p:nvSpPr>
          <p:cNvPr id="3" name="Shape 1"/>
          <p:cNvSpPr/>
          <p:nvPr/>
        </p:nvSpPr>
        <p:spPr>
          <a:xfrm>
            <a:off x="548640" y="384048"/>
            <a:ext cx="146304" cy="146304"/>
          </a:xfrm>
          <a:prstGeom prst="rect">
            <a:avLst/>
          </a:prstGeom>
          <a:solidFill>
            <a:srgbClr val="147D74"/>
          </a:solidFill>
          <a:ln/>
        </p:spPr>
      </p:sp>
      <p:sp>
        <p:nvSpPr>
          <p:cNvPr id="4" name="Text 2"/>
          <p:cNvSpPr/>
          <p:nvPr/>
        </p:nvSpPr>
        <p:spPr>
          <a:xfrm>
            <a:off x="795528" y="310896"/>
            <a:ext cx="1090879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147D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EXTENDING THE HIERARCHY — BRANCH 1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548640" y="621792"/>
            <a:ext cx="11091672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2A24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Impossibility vs. unnecessity</a:t>
            </a:r>
            <a:endParaRPr lang="en-US" sz="2800" dirty="0"/>
          </a:p>
        </p:txBody>
      </p:sp>
      <p:sp>
        <p:nvSpPr>
          <p:cNvPr id="6" name="Shape 4"/>
          <p:cNvSpPr/>
          <p:nvPr/>
        </p:nvSpPr>
        <p:spPr>
          <a:xfrm>
            <a:off x="548640" y="1417320"/>
            <a:ext cx="822960" cy="32004"/>
          </a:xfrm>
          <a:prstGeom prst="rect">
            <a:avLst/>
          </a:prstGeom>
          <a:solidFill>
            <a:srgbClr val="147D74"/>
          </a:solidFill>
          <a:ln/>
        </p:spPr>
      </p:sp>
      <p:pic>
        <p:nvPicPr>
          <p:cNvPr id="7" name="Image 0" descr="/home/claude/tacl/img/def_ku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9129" y="1783080"/>
            <a:ext cx="7910694" cy="2377440"/>
          </a:xfrm>
          <a:prstGeom prst="rect">
            <a:avLst/>
          </a:prstGeom>
        </p:spPr>
      </p:pic>
      <p:sp>
        <p:nvSpPr>
          <p:cNvPr id="8" name="Shape 5"/>
          <p:cNvSpPr/>
          <p:nvPr/>
        </p:nvSpPr>
        <p:spPr>
          <a:xfrm>
            <a:off x="548640" y="4434840"/>
            <a:ext cx="11091672" cy="1691640"/>
          </a:xfrm>
          <a:prstGeom prst="roundRect">
            <a:avLst>
              <a:gd name="adj" fmla="val 3784"/>
            </a:avLst>
          </a:prstGeom>
          <a:solidFill>
            <a:srgbClr val="EFF6F5"/>
          </a:solidFill>
          <a:ln/>
        </p:spPr>
      </p:sp>
      <p:sp>
        <p:nvSpPr>
          <p:cNvPr id="9" name="Shape 6"/>
          <p:cNvSpPr/>
          <p:nvPr/>
        </p:nvSpPr>
        <p:spPr>
          <a:xfrm>
            <a:off x="548640" y="4562856"/>
            <a:ext cx="41148" cy="1435608"/>
          </a:xfrm>
          <a:prstGeom prst="rect">
            <a:avLst/>
          </a:prstGeom>
          <a:solidFill>
            <a:srgbClr val="147D74"/>
          </a:solidFill>
          <a:ln/>
        </p:spPr>
      </p:sp>
      <p:sp>
        <p:nvSpPr>
          <p:cNvPr id="10" name="Text 7"/>
          <p:cNvSpPr/>
          <p:nvPr/>
        </p:nvSpPr>
        <p:spPr>
          <a:xfrm>
            <a:off x="960120" y="4590288"/>
            <a:ext cx="10360152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ct val="115000"/>
              </a:lnSpc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1F4A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Compatibility frames read negation as impossibility: ∼A true where A is nowhere compatible.</a:t>
            </a:r>
            <a:endParaRPr lang="en-US" sz="1300" dirty="0"/>
          </a:p>
          <a:p>
            <a:pPr marL="342900" indent="-342900">
              <a:lnSpc>
                <a:spcPct val="115000"/>
              </a:lnSpc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1F4A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Exhaustive frames read it as unnecessity, dual to Kᵤ-algebras — the same partial bounded morphism machinery carries over.</a:t>
            </a:r>
            <a:endParaRPr lang="en-US" sz="1300" dirty="0"/>
          </a:p>
        </p:txBody>
      </p:sp>
      <p:sp>
        <p:nvSpPr>
          <p:cNvPr id="11" name="Shape 8"/>
          <p:cNvSpPr/>
          <p:nvPr/>
        </p:nvSpPr>
        <p:spPr>
          <a:xfrm>
            <a:off x="548640" y="6547104"/>
            <a:ext cx="11091672" cy="18288"/>
          </a:xfrm>
          <a:prstGeom prst="rect">
            <a:avLst/>
          </a:prstGeom>
          <a:solidFill>
            <a:srgbClr val="E9E5F2"/>
          </a:solidFill>
          <a:ln/>
        </p:spPr>
      </p:sp>
      <p:sp>
        <p:nvSpPr>
          <p:cNvPr id="12" name="Shape 9"/>
          <p:cNvSpPr/>
          <p:nvPr/>
        </p:nvSpPr>
        <p:spPr>
          <a:xfrm>
            <a:off x="548640" y="6547104"/>
            <a:ext cx="5704288" cy="18288"/>
          </a:xfrm>
          <a:prstGeom prst="rect">
            <a:avLst/>
          </a:prstGeom>
          <a:solidFill>
            <a:srgbClr val="147D74"/>
          </a:solidFill>
          <a:ln/>
        </p:spPr>
      </p:sp>
      <p:sp>
        <p:nvSpPr>
          <p:cNvPr id="13" name="Text 10"/>
          <p:cNvSpPr/>
          <p:nvPr/>
        </p:nvSpPr>
        <p:spPr>
          <a:xfrm>
            <a:off x="548640" y="6583680"/>
            <a:ext cx="2743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8783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TACL 2026</a:t>
            </a:r>
            <a:endParaRPr lang="en-US" sz="95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4008"/>
          </a:xfrm>
          <a:prstGeom prst="rect">
            <a:avLst/>
          </a:prstGeom>
          <a:solidFill>
            <a:srgbClr val="147D74"/>
          </a:solidFill>
          <a:ln/>
        </p:spPr>
      </p:sp>
      <p:sp>
        <p:nvSpPr>
          <p:cNvPr id="3" name="Shape 1"/>
          <p:cNvSpPr/>
          <p:nvPr/>
        </p:nvSpPr>
        <p:spPr>
          <a:xfrm>
            <a:off x="548640" y="384048"/>
            <a:ext cx="146304" cy="146304"/>
          </a:xfrm>
          <a:prstGeom prst="rect">
            <a:avLst/>
          </a:prstGeom>
          <a:solidFill>
            <a:srgbClr val="147D74"/>
          </a:solidFill>
          <a:ln/>
        </p:spPr>
      </p:sp>
      <p:sp>
        <p:nvSpPr>
          <p:cNvPr id="4" name="Text 2"/>
          <p:cNvSpPr/>
          <p:nvPr/>
        </p:nvSpPr>
        <p:spPr>
          <a:xfrm>
            <a:off x="795528" y="310896"/>
            <a:ext cx="1090879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147D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EXTENDING THE HIERARCHY — BRANCH 1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548640" y="621792"/>
            <a:ext cx="11091672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2A24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Duality for Kᵤ-algebras</a:t>
            </a:r>
            <a:endParaRPr lang="en-US" sz="2800" dirty="0"/>
          </a:p>
        </p:txBody>
      </p:sp>
      <p:sp>
        <p:nvSpPr>
          <p:cNvPr id="6" name="Shape 4"/>
          <p:cNvSpPr/>
          <p:nvPr/>
        </p:nvSpPr>
        <p:spPr>
          <a:xfrm>
            <a:off x="548640" y="1417320"/>
            <a:ext cx="822960" cy="32004"/>
          </a:xfrm>
          <a:prstGeom prst="rect">
            <a:avLst/>
          </a:prstGeom>
          <a:solidFill>
            <a:srgbClr val="147D74"/>
          </a:solidFill>
          <a:ln/>
        </p:spPr>
      </p:sp>
      <p:pic>
        <p:nvPicPr>
          <p:cNvPr id="7" name="Image 0" descr="/home/claude/tacl/img/thm_ku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8210" y="1965960"/>
            <a:ext cx="10112532" cy="292608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548640" y="5257800"/>
            <a:ext cx="11091672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i="1" dirty="0">
                <a:solidFill>
                  <a:srgbClr val="8783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Same functor, same natural isomorphisms — only the first-order frame condition defining “exhaustive” differs from “compatibility.”</a:t>
            </a:r>
            <a:endParaRPr lang="en-US" sz="1300" dirty="0"/>
          </a:p>
        </p:txBody>
      </p:sp>
      <p:sp>
        <p:nvSpPr>
          <p:cNvPr id="9" name="Shape 6"/>
          <p:cNvSpPr/>
          <p:nvPr/>
        </p:nvSpPr>
        <p:spPr>
          <a:xfrm>
            <a:off x="548640" y="6547104"/>
            <a:ext cx="11091672" cy="18288"/>
          </a:xfrm>
          <a:prstGeom prst="rect">
            <a:avLst/>
          </a:prstGeom>
          <a:solidFill>
            <a:srgbClr val="E9E5F2"/>
          </a:solidFill>
          <a:ln/>
        </p:spPr>
      </p:sp>
      <p:sp>
        <p:nvSpPr>
          <p:cNvPr id="10" name="Shape 7"/>
          <p:cNvSpPr/>
          <p:nvPr/>
        </p:nvSpPr>
        <p:spPr>
          <a:xfrm>
            <a:off x="548640" y="6547104"/>
            <a:ext cx="6021193" cy="18288"/>
          </a:xfrm>
          <a:prstGeom prst="rect">
            <a:avLst/>
          </a:prstGeom>
          <a:solidFill>
            <a:srgbClr val="147D74"/>
          </a:solidFill>
          <a:ln/>
        </p:spPr>
      </p:sp>
      <p:sp>
        <p:nvSpPr>
          <p:cNvPr id="11" name="Text 8"/>
          <p:cNvSpPr/>
          <p:nvPr/>
        </p:nvSpPr>
        <p:spPr>
          <a:xfrm>
            <a:off x="548640" y="6583680"/>
            <a:ext cx="2743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8783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TACL 2026</a:t>
            </a:r>
            <a:endParaRPr lang="en-US" sz="95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4008"/>
          </a:xfrm>
          <a:prstGeom prst="rect">
            <a:avLst/>
          </a:prstGeom>
          <a:solidFill>
            <a:srgbClr val="2E2260"/>
          </a:solidFill>
          <a:ln/>
        </p:spPr>
      </p:sp>
      <p:sp>
        <p:nvSpPr>
          <p:cNvPr id="3" name="Shape 1"/>
          <p:cNvSpPr/>
          <p:nvPr/>
        </p:nvSpPr>
        <p:spPr>
          <a:xfrm>
            <a:off x="548640" y="384048"/>
            <a:ext cx="146304" cy="146304"/>
          </a:xfrm>
          <a:prstGeom prst="rect">
            <a:avLst/>
          </a:prstGeom>
          <a:solidFill>
            <a:srgbClr val="2E2260"/>
          </a:solidFill>
          <a:ln/>
        </p:spPr>
      </p:sp>
      <p:sp>
        <p:nvSpPr>
          <p:cNvPr id="4" name="Text 2"/>
          <p:cNvSpPr/>
          <p:nvPr/>
        </p:nvSpPr>
        <p:spPr>
          <a:xfrm>
            <a:off x="795528" y="310896"/>
            <a:ext cx="1090879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2E22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EXTENDING THE HIERARCHY — BRANCH 2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548640" y="621792"/>
            <a:ext cx="11091672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2A24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K₋: reuniting the two branches</a:t>
            </a:r>
            <a:endParaRPr lang="en-US" sz="2800" dirty="0"/>
          </a:p>
        </p:txBody>
      </p:sp>
      <p:sp>
        <p:nvSpPr>
          <p:cNvPr id="6" name="Shape 4"/>
          <p:cNvSpPr/>
          <p:nvPr/>
        </p:nvSpPr>
        <p:spPr>
          <a:xfrm>
            <a:off x="548640" y="1417320"/>
            <a:ext cx="822960" cy="32004"/>
          </a:xfrm>
          <a:prstGeom prst="rect">
            <a:avLst/>
          </a:prstGeom>
          <a:solidFill>
            <a:srgbClr val="2E2260"/>
          </a:solidFill>
          <a:ln/>
        </p:spPr>
      </p:sp>
      <p:pic>
        <p:nvPicPr>
          <p:cNvPr id="7" name="Image 0" descr="/home/claude/tacl/img/def_kminu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0753" y="1783080"/>
            <a:ext cx="10667445" cy="4206240"/>
          </a:xfrm>
          <a:prstGeom prst="rect">
            <a:avLst/>
          </a:prstGeom>
        </p:spPr>
      </p:pic>
      <p:sp>
        <p:nvSpPr>
          <p:cNvPr id="8" name="Shape 5"/>
          <p:cNvSpPr/>
          <p:nvPr/>
        </p:nvSpPr>
        <p:spPr>
          <a:xfrm>
            <a:off x="548640" y="6547104"/>
            <a:ext cx="11091672" cy="18288"/>
          </a:xfrm>
          <a:prstGeom prst="rect">
            <a:avLst/>
          </a:prstGeom>
          <a:solidFill>
            <a:srgbClr val="E9E5F2"/>
          </a:solidFill>
          <a:ln/>
        </p:spPr>
      </p:sp>
      <p:sp>
        <p:nvSpPr>
          <p:cNvPr id="9" name="Shape 6"/>
          <p:cNvSpPr/>
          <p:nvPr/>
        </p:nvSpPr>
        <p:spPr>
          <a:xfrm>
            <a:off x="548640" y="6547104"/>
            <a:ext cx="6338098" cy="18288"/>
          </a:xfrm>
          <a:prstGeom prst="rect">
            <a:avLst/>
          </a:prstGeom>
          <a:solidFill>
            <a:srgbClr val="2E2260"/>
          </a:solidFill>
          <a:ln/>
        </p:spPr>
      </p:sp>
      <p:sp>
        <p:nvSpPr>
          <p:cNvPr id="10" name="Text 7"/>
          <p:cNvSpPr/>
          <p:nvPr/>
        </p:nvSpPr>
        <p:spPr>
          <a:xfrm>
            <a:off x="548640" y="6583680"/>
            <a:ext cx="2743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8783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TACL 2026</a:t>
            </a:r>
            <a:endParaRPr lang="en-US" sz="9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4008"/>
          </a:xfrm>
          <a:prstGeom prst="rect">
            <a:avLst/>
          </a:prstGeom>
          <a:solidFill>
            <a:srgbClr val="147D74"/>
          </a:solidFill>
          <a:ln/>
        </p:spPr>
      </p:sp>
      <p:sp>
        <p:nvSpPr>
          <p:cNvPr id="3" name="Shape 1"/>
          <p:cNvSpPr/>
          <p:nvPr/>
        </p:nvSpPr>
        <p:spPr>
          <a:xfrm>
            <a:off x="548640" y="384048"/>
            <a:ext cx="146304" cy="146304"/>
          </a:xfrm>
          <a:prstGeom prst="rect">
            <a:avLst/>
          </a:prstGeom>
          <a:solidFill>
            <a:srgbClr val="147D74"/>
          </a:solidFill>
          <a:ln/>
        </p:spPr>
      </p:sp>
      <p:sp>
        <p:nvSpPr>
          <p:cNvPr id="4" name="Text 2"/>
          <p:cNvSpPr/>
          <p:nvPr/>
        </p:nvSpPr>
        <p:spPr>
          <a:xfrm>
            <a:off x="795528" y="310896"/>
            <a:ext cx="1090879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147D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SHORT HISTORY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548640" y="621792"/>
            <a:ext cx="11091672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2A24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Preminimal negation and its logic</a:t>
            </a:r>
            <a:endParaRPr lang="en-US" sz="2800" dirty="0"/>
          </a:p>
        </p:txBody>
      </p:sp>
      <p:sp>
        <p:nvSpPr>
          <p:cNvPr id="6" name="Shape 4"/>
          <p:cNvSpPr/>
          <p:nvPr/>
        </p:nvSpPr>
        <p:spPr>
          <a:xfrm>
            <a:off x="548640" y="1417320"/>
            <a:ext cx="822960" cy="32004"/>
          </a:xfrm>
          <a:prstGeom prst="rect">
            <a:avLst/>
          </a:prstGeom>
          <a:solidFill>
            <a:srgbClr val="147D74"/>
          </a:solidFill>
          <a:ln/>
        </p:spPr>
      </p:sp>
      <p:sp>
        <p:nvSpPr>
          <p:cNvPr id="19" name="hist_note"/>
          <p:cNvSpPr/>
          <p:nvPr/>
        </p:nvSpPr>
        <p:spPr>
          <a:xfrm>
            <a:off x="548640" y="6437376"/>
            <a:ext cx="11091672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i="1" dirty="0">
                <a:solidFill>
                  <a:srgbClr val="8783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Kᵢ is the minimal negative modal logic with a perp semantics — order-reversal, and nothing else.</a:t>
            </a:r>
            <a:endParaRPr lang="en-US" sz="1250" dirty="0"/>
          </a:p>
        </p:txBody>
      </p:sp>
      <p:sp>
        <p:nvSpPr>
          <p:cNvPr id="20" name="Shape 18"/>
          <p:cNvSpPr/>
          <p:nvPr/>
        </p:nvSpPr>
        <p:spPr>
          <a:xfrm>
            <a:off x="548640" y="6547104"/>
            <a:ext cx="11091672" cy="18288"/>
          </a:xfrm>
          <a:prstGeom prst="rect">
            <a:avLst/>
          </a:prstGeom>
          <a:solidFill>
            <a:srgbClr val="E9E5F2"/>
          </a:solidFill>
          <a:ln/>
        </p:spPr>
      </p:sp>
      <p:sp>
        <p:nvSpPr>
          <p:cNvPr id="21" name="Shape 19"/>
          <p:cNvSpPr/>
          <p:nvPr/>
        </p:nvSpPr>
        <p:spPr>
          <a:xfrm>
            <a:off x="548640" y="6547104"/>
            <a:ext cx="950715" cy="18288"/>
          </a:xfrm>
          <a:prstGeom prst="rect">
            <a:avLst/>
          </a:prstGeom>
          <a:solidFill>
            <a:srgbClr val="147D74"/>
          </a:solidFill>
          <a:ln/>
        </p:spPr>
      </p:sp>
      <p:sp>
        <p:nvSpPr>
          <p:cNvPr id="22" name="Text 20"/>
          <p:cNvSpPr/>
          <p:nvPr/>
        </p:nvSpPr>
        <p:spPr>
          <a:xfrm>
            <a:off x="548640" y="6583680"/>
            <a:ext cx="2743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8783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TACL 2026</a:t>
            </a:r>
            <a:endParaRPr lang="en-US" sz="950" dirty="0"/>
          </a:p>
        </p:txBody>
      </p:sp>
      <p:sp>
        <p:nvSpPr>
          <p:cNvPr id="7" name="hist0__bg"/>
          <p:cNvSpPr/>
          <p:nvPr/>
        </p:nvSpPr>
        <p:spPr>
          <a:xfrm>
            <a:off x="548640" y="1783080"/>
            <a:ext cx="11091672" cy="1371600"/>
          </a:xfrm>
          <a:prstGeom prst="roundRect">
            <a:avLst>
              <a:gd name="adj" fmla="val 4667"/>
            </a:avLst>
          </a:prstGeom>
          <a:solidFill>
            <a:srgbClr val="F7F5FB"/>
          </a:solidFill>
          <a:ln/>
        </p:spPr>
      </p:sp>
      <p:sp>
        <p:nvSpPr>
          <p:cNvPr id="8" name="hist0__accent"/>
          <p:cNvSpPr/>
          <p:nvPr/>
        </p:nvSpPr>
        <p:spPr>
          <a:xfrm>
            <a:off x="548640" y="1911096"/>
            <a:ext cx="41148" cy="1115568"/>
          </a:xfrm>
          <a:prstGeom prst="rect">
            <a:avLst/>
          </a:prstGeom>
          <a:solidFill>
            <a:srgbClr val="147D74"/>
          </a:solidFill>
          <a:ln/>
        </p:spPr>
      </p:sp>
      <p:sp>
        <p:nvSpPr>
          <p:cNvPr id="9" name="hist0__title"/>
          <p:cNvSpPr/>
          <p:nvPr/>
        </p:nvSpPr>
        <p:spPr>
          <a:xfrm>
            <a:off x="960120" y="1929384"/>
            <a:ext cx="1036015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50" b="1" dirty="0">
                <a:solidFill>
                  <a:srgbClr val="2A24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1974 — Goldblatt</a:t>
            </a:r>
            <a:endParaRPr lang="en-US" sz="1650" dirty="0"/>
          </a:p>
        </p:txBody>
      </p:sp>
      <p:sp>
        <p:nvSpPr>
          <p:cNvPr id="10" name="hist0__body"/>
          <p:cNvSpPr/>
          <p:nvPr/>
        </p:nvSpPr>
        <p:spPr>
          <a:xfrm>
            <a:off x="960120" y="2359152"/>
            <a:ext cx="10360152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4A44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orthoframes and an incompatibility relation ⊥ give the first relational reading of a non-classical negation.</a:t>
            </a:r>
            <a:endParaRPr lang="en-US" sz="13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4008"/>
          </a:xfrm>
          <a:prstGeom prst="rect">
            <a:avLst/>
          </a:prstGeom>
          <a:solidFill>
            <a:srgbClr val="2E2260"/>
          </a:solidFill>
          <a:ln/>
        </p:spPr>
      </p:sp>
      <p:sp>
        <p:nvSpPr>
          <p:cNvPr id="3" name="Shape 1"/>
          <p:cNvSpPr/>
          <p:nvPr/>
        </p:nvSpPr>
        <p:spPr>
          <a:xfrm>
            <a:off x="548640" y="384048"/>
            <a:ext cx="146304" cy="146304"/>
          </a:xfrm>
          <a:prstGeom prst="rect">
            <a:avLst/>
          </a:prstGeom>
          <a:solidFill>
            <a:srgbClr val="2E2260"/>
          </a:solidFill>
          <a:ln/>
        </p:spPr>
      </p:sp>
      <p:sp>
        <p:nvSpPr>
          <p:cNvPr id="4" name="Text 2"/>
          <p:cNvSpPr/>
          <p:nvPr/>
        </p:nvSpPr>
        <p:spPr>
          <a:xfrm>
            <a:off x="795528" y="310896"/>
            <a:ext cx="1090879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2E22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EXTENDING THE HIERARCHY — BRANCH 2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548640" y="621792"/>
            <a:ext cx="11091672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2A24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Canonical frames for K₋-algebras</a:t>
            </a:r>
            <a:endParaRPr lang="en-US" sz="2800" dirty="0"/>
          </a:p>
        </p:txBody>
      </p:sp>
      <p:sp>
        <p:nvSpPr>
          <p:cNvPr id="6" name="Shape 4"/>
          <p:cNvSpPr/>
          <p:nvPr/>
        </p:nvSpPr>
        <p:spPr>
          <a:xfrm>
            <a:off x="548640" y="1417320"/>
            <a:ext cx="822960" cy="32004"/>
          </a:xfrm>
          <a:prstGeom prst="rect">
            <a:avLst/>
          </a:prstGeom>
          <a:solidFill>
            <a:srgbClr val="2E2260"/>
          </a:solidFill>
          <a:ln/>
        </p:spPr>
      </p:sp>
      <p:pic>
        <p:nvPicPr>
          <p:cNvPr id="7" name="Image 0" descr="/home/claude/tacl/img/thm_kminus_canonica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1375" y="1874520"/>
            <a:ext cx="10306202" cy="3566160"/>
          </a:xfrm>
          <a:prstGeom prst="rect">
            <a:avLst/>
          </a:prstGeom>
        </p:spPr>
      </p:pic>
      <p:sp>
        <p:nvSpPr>
          <p:cNvPr id="8" name="Shape 5"/>
          <p:cNvSpPr/>
          <p:nvPr/>
        </p:nvSpPr>
        <p:spPr>
          <a:xfrm>
            <a:off x="548640" y="6547104"/>
            <a:ext cx="11091672" cy="18288"/>
          </a:xfrm>
          <a:prstGeom prst="rect">
            <a:avLst/>
          </a:prstGeom>
          <a:solidFill>
            <a:srgbClr val="E9E5F2"/>
          </a:solidFill>
          <a:ln/>
        </p:spPr>
      </p:sp>
      <p:sp>
        <p:nvSpPr>
          <p:cNvPr id="9" name="Shape 6"/>
          <p:cNvSpPr/>
          <p:nvPr/>
        </p:nvSpPr>
        <p:spPr>
          <a:xfrm>
            <a:off x="548640" y="6547104"/>
            <a:ext cx="6655003" cy="18288"/>
          </a:xfrm>
          <a:prstGeom prst="rect">
            <a:avLst/>
          </a:prstGeom>
          <a:solidFill>
            <a:srgbClr val="2E2260"/>
          </a:solidFill>
          <a:ln/>
        </p:spPr>
      </p:sp>
      <p:sp>
        <p:nvSpPr>
          <p:cNvPr id="10" name="Text 7"/>
          <p:cNvSpPr/>
          <p:nvPr/>
        </p:nvSpPr>
        <p:spPr>
          <a:xfrm>
            <a:off x="548640" y="6583680"/>
            <a:ext cx="2743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8783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TACL 2026</a:t>
            </a:r>
            <a:endParaRPr lang="en-US" sz="95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1B15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052560" y="-1828800"/>
            <a:ext cx="5120640" cy="5120640"/>
          </a:xfrm>
          <a:prstGeom prst="ellipse">
            <a:avLst/>
          </a:prstGeom>
          <a:solidFill>
            <a:srgbClr val="E8A33D">
              <a:alpha val="42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-2377440" y="3840480"/>
            <a:ext cx="4572000" cy="4572000"/>
          </a:xfrm>
          <a:prstGeom prst="ellipse">
            <a:avLst/>
          </a:prstGeom>
          <a:solidFill>
            <a:srgbClr val="E8A33D">
              <a:alpha val="30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1965960"/>
            <a:ext cx="32004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200" b="1" dirty="0">
                <a:solidFill>
                  <a:srgbClr val="E8A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04</a:t>
            </a:r>
            <a:endParaRPr lang="en-US" sz="7200" dirty="0"/>
          </a:p>
        </p:txBody>
      </p:sp>
      <p:sp>
        <p:nvSpPr>
          <p:cNvPr id="5" name="Shape 3"/>
          <p:cNvSpPr/>
          <p:nvPr/>
        </p:nvSpPr>
        <p:spPr>
          <a:xfrm>
            <a:off x="685800" y="3246120"/>
            <a:ext cx="1005840" cy="32004"/>
          </a:xfrm>
          <a:prstGeom prst="rect">
            <a:avLst/>
          </a:prstGeom>
          <a:solidFill>
            <a:srgbClr val="E8A33D"/>
          </a:solidFill>
          <a:ln/>
        </p:spPr>
      </p:sp>
      <p:sp>
        <p:nvSpPr>
          <p:cNvPr id="6" name="Text 4"/>
          <p:cNvSpPr/>
          <p:nvPr/>
        </p:nvSpPr>
        <p:spPr>
          <a:xfrm>
            <a:off x="640080" y="3429000"/>
            <a:ext cx="9601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Extension for Stronger Negations</a:t>
            </a:r>
            <a:endParaRPr lang="en-US" sz="3600" dirty="0"/>
          </a:p>
        </p:txBody>
      </p:sp>
      <p:sp>
        <p:nvSpPr>
          <p:cNvPr id="7" name="Text 5"/>
          <p:cNvSpPr/>
          <p:nvPr/>
        </p:nvSpPr>
        <p:spPr>
          <a:xfrm>
            <a:off x="640080" y="4251960"/>
            <a:ext cx="8778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500" i="1" dirty="0">
                <a:solidFill>
                  <a:srgbClr val="C9C3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algebraic axiom that climbs the kite has a matching first-order condition on C.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640080" y="6080760"/>
            <a:ext cx="1417320" cy="45720"/>
          </a:xfrm>
          <a:prstGeom prst="rect">
            <a:avLst/>
          </a:prstGeom>
          <a:solidFill>
            <a:srgbClr val="3A3358"/>
          </a:solidFill>
          <a:ln/>
        </p:spPr>
      </p:sp>
      <p:sp>
        <p:nvSpPr>
          <p:cNvPr id="9" name="Shape 7"/>
          <p:cNvSpPr/>
          <p:nvPr/>
        </p:nvSpPr>
        <p:spPr>
          <a:xfrm>
            <a:off x="2240280" y="6080760"/>
            <a:ext cx="1417320" cy="45720"/>
          </a:xfrm>
          <a:prstGeom prst="rect">
            <a:avLst/>
          </a:prstGeom>
          <a:solidFill>
            <a:srgbClr val="3A3358"/>
          </a:solidFill>
          <a:ln/>
        </p:spPr>
      </p:sp>
      <p:sp>
        <p:nvSpPr>
          <p:cNvPr id="10" name="Shape 8"/>
          <p:cNvSpPr/>
          <p:nvPr/>
        </p:nvSpPr>
        <p:spPr>
          <a:xfrm>
            <a:off x="3840480" y="6080760"/>
            <a:ext cx="1417320" cy="45720"/>
          </a:xfrm>
          <a:prstGeom prst="rect">
            <a:avLst/>
          </a:prstGeom>
          <a:solidFill>
            <a:srgbClr val="3A3358"/>
          </a:solidFill>
          <a:ln/>
        </p:spPr>
      </p:sp>
      <p:sp>
        <p:nvSpPr>
          <p:cNvPr id="11" name="Shape 9"/>
          <p:cNvSpPr/>
          <p:nvPr/>
        </p:nvSpPr>
        <p:spPr>
          <a:xfrm>
            <a:off x="5440680" y="6080760"/>
            <a:ext cx="1417320" cy="45720"/>
          </a:xfrm>
          <a:prstGeom prst="rect">
            <a:avLst/>
          </a:prstGeom>
          <a:solidFill>
            <a:srgbClr val="E8A33D"/>
          </a:solidFill>
          <a:ln/>
        </p:spPr>
      </p:sp>
      <p:sp>
        <p:nvSpPr>
          <p:cNvPr id="12" name="Shape 10"/>
          <p:cNvSpPr/>
          <p:nvPr/>
        </p:nvSpPr>
        <p:spPr>
          <a:xfrm>
            <a:off x="7040880" y="6080760"/>
            <a:ext cx="1417320" cy="45720"/>
          </a:xfrm>
          <a:prstGeom prst="rect">
            <a:avLst/>
          </a:prstGeom>
          <a:solidFill>
            <a:srgbClr val="3A3358"/>
          </a:solidFill>
          <a:ln/>
        </p:spPr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4008"/>
          </a:xfrm>
          <a:prstGeom prst="rect">
            <a:avLst/>
          </a:prstGeom>
          <a:solidFill>
            <a:srgbClr val="E8A33D"/>
          </a:solidFill>
          <a:ln/>
        </p:spPr>
      </p:sp>
      <p:sp>
        <p:nvSpPr>
          <p:cNvPr id="3" name="Shape 1"/>
          <p:cNvSpPr/>
          <p:nvPr/>
        </p:nvSpPr>
        <p:spPr>
          <a:xfrm>
            <a:off x="548640" y="384048"/>
            <a:ext cx="146304" cy="146304"/>
          </a:xfrm>
          <a:prstGeom prst="rect">
            <a:avLst/>
          </a:prstGeom>
          <a:solidFill>
            <a:srgbClr val="E8A33D"/>
          </a:solidFill>
          <a:ln/>
        </p:spPr>
      </p:sp>
      <p:sp>
        <p:nvSpPr>
          <p:cNvPr id="4" name="Text 2"/>
          <p:cNvSpPr/>
          <p:nvPr/>
        </p:nvSpPr>
        <p:spPr>
          <a:xfrm>
            <a:off x="795528" y="310896"/>
            <a:ext cx="1090879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CHARACTERIZING NEGATIONS ON FRAMES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548640" y="621792"/>
            <a:ext cx="11091672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2A24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From algebraic axioms to first-order frame conditions</a:t>
            </a:r>
            <a:endParaRPr lang="en-US" sz="2500" dirty="0"/>
          </a:p>
        </p:txBody>
      </p:sp>
      <p:sp>
        <p:nvSpPr>
          <p:cNvPr id="6" name="Shape 4"/>
          <p:cNvSpPr/>
          <p:nvPr/>
        </p:nvSpPr>
        <p:spPr>
          <a:xfrm>
            <a:off x="548640" y="1417320"/>
            <a:ext cx="822960" cy="32004"/>
          </a:xfrm>
          <a:prstGeom prst="rect">
            <a:avLst/>
          </a:prstGeom>
          <a:solidFill>
            <a:srgbClr val="E8A33D"/>
          </a:solidFill>
          <a:ln/>
        </p:spPr>
      </p:sp>
      <p:pic>
        <p:nvPicPr>
          <p:cNvPr id="7" name="Image 0" descr="/home/claude/tacl/img/k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100" y="1828800"/>
            <a:ext cx="4752848" cy="3611880"/>
          </a:xfrm>
          <a:prstGeom prst="rect">
            <a:avLst/>
          </a:prstGeom>
        </p:spPr>
      </p:pic>
      <p:sp>
        <p:nvSpPr>
          <p:cNvPr id="8" name="Shape 5"/>
          <p:cNvSpPr/>
          <p:nvPr/>
        </p:nvSpPr>
        <p:spPr>
          <a:xfrm>
            <a:off x="5044948" y="1828800"/>
            <a:ext cx="6595364" cy="1874520"/>
          </a:xfrm>
          <a:prstGeom prst="roundRect">
            <a:avLst>
              <a:gd name="adj" fmla="val 3415"/>
            </a:avLst>
          </a:prstGeom>
          <a:solidFill>
            <a:srgbClr val="F7F5FB"/>
          </a:solidFill>
          <a:ln/>
        </p:spPr>
      </p:sp>
      <p:sp>
        <p:nvSpPr>
          <p:cNvPr id="9" name="Shape 6"/>
          <p:cNvSpPr/>
          <p:nvPr/>
        </p:nvSpPr>
        <p:spPr>
          <a:xfrm>
            <a:off x="4709160" y="1956816"/>
            <a:ext cx="41148" cy="1618488"/>
          </a:xfrm>
          <a:prstGeom prst="rect">
            <a:avLst/>
          </a:prstGeom>
          <a:solidFill>
            <a:srgbClr val="2E2260"/>
          </a:solidFill>
          <a:ln/>
        </p:spPr>
      </p:sp>
      <p:sp>
        <p:nvSpPr>
          <p:cNvPr id="10" name="Text 7"/>
          <p:cNvSpPr/>
          <p:nvPr/>
        </p:nvSpPr>
        <p:spPr>
          <a:xfrm>
            <a:off x="5120640" y="1993392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E226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general schema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5120640" y="2432304"/>
            <a:ext cx="6291072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4A44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Just as Sahlqvist axioms correspond to first-order conditions on Kripke frames, each strengthening of ∼ that climbs the kite corresponds to a first-order condition on C.</a:t>
            </a:r>
            <a:endParaRPr lang="en-US" sz="1300" dirty="0"/>
          </a:p>
        </p:txBody>
      </p:sp>
      <p:sp>
        <p:nvSpPr>
          <p:cNvPr id="16" name="Shape 13"/>
          <p:cNvSpPr/>
          <p:nvPr/>
        </p:nvSpPr>
        <p:spPr>
          <a:xfrm>
            <a:off x="548640" y="6547104"/>
            <a:ext cx="11091672" cy="18288"/>
          </a:xfrm>
          <a:prstGeom prst="rect">
            <a:avLst/>
          </a:prstGeom>
          <a:solidFill>
            <a:srgbClr val="E9E5F2"/>
          </a:solidFill>
          <a:ln/>
        </p:spPr>
      </p:sp>
      <p:sp>
        <p:nvSpPr>
          <p:cNvPr id="17" name="Shape 14"/>
          <p:cNvSpPr/>
          <p:nvPr/>
        </p:nvSpPr>
        <p:spPr>
          <a:xfrm>
            <a:off x="548640" y="6547104"/>
            <a:ext cx="7288813" cy="18288"/>
          </a:xfrm>
          <a:prstGeom prst="rect">
            <a:avLst/>
          </a:prstGeom>
          <a:solidFill>
            <a:srgbClr val="E8A33D"/>
          </a:solidFill>
          <a:ln/>
        </p:spPr>
      </p:sp>
      <p:sp>
        <p:nvSpPr>
          <p:cNvPr id="18" name="Text 15"/>
          <p:cNvSpPr/>
          <p:nvPr/>
        </p:nvSpPr>
        <p:spPr>
          <a:xfrm>
            <a:off x="548640" y="6583680"/>
            <a:ext cx="2743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8783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TACL 2026</a:t>
            </a:r>
            <a:endParaRPr lang="en-US" sz="95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4008"/>
          </a:xfrm>
          <a:prstGeom prst="rect">
            <a:avLst/>
          </a:prstGeom>
          <a:solidFill>
            <a:srgbClr val="E8A33D"/>
          </a:solidFill>
          <a:ln/>
        </p:spPr>
      </p:sp>
      <p:sp>
        <p:nvSpPr>
          <p:cNvPr id="3" name="Shape 1"/>
          <p:cNvSpPr/>
          <p:nvPr/>
        </p:nvSpPr>
        <p:spPr>
          <a:xfrm>
            <a:off x="548640" y="384048"/>
            <a:ext cx="146304" cy="146304"/>
          </a:xfrm>
          <a:prstGeom prst="rect">
            <a:avLst/>
          </a:prstGeom>
          <a:solidFill>
            <a:srgbClr val="E8A33D"/>
          </a:solidFill>
          <a:ln/>
        </p:spPr>
      </p:sp>
      <p:sp>
        <p:nvSpPr>
          <p:cNvPr id="4" name="Text 2"/>
          <p:cNvSpPr/>
          <p:nvPr/>
        </p:nvSpPr>
        <p:spPr>
          <a:xfrm>
            <a:off x="795528" y="310896"/>
            <a:ext cx="1090879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CHARACTERIZING NEGATIONS ON FRAMES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548640" y="621792"/>
            <a:ext cx="11091672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2A24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From algebraic axioms to first-order frame conditions</a:t>
            </a:r>
            <a:endParaRPr lang="en-US" sz="2500" dirty="0"/>
          </a:p>
        </p:txBody>
      </p:sp>
      <p:sp>
        <p:nvSpPr>
          <p:cNvPr id="6" name="Shape 4"/>
          <p:cNvSpPr/>
          <p:nvPr/>
        </p:nvSpPr>
        <p:spPr>
          <a:xfrm>
            <a:off x="548640" y="1417320"/>
            <a:ext cx="822960" cy="32004"/>
          </a:xfrm>
          <a:prstGeom prst="rect">
            <a:avLst/>
          </a:prstGeom>
          <a:solidFill>
            <a:srgbClr val="E8A33D"/>
          </a:solidFill>
          <a:ln/>
        </p:spPr>
      </p:sp>
      <p:pic>
        <p:nvPicPr>
          <p:cNvPr id="7" name="Image 0" descr="/home/claude/tacl/img/kit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19656"/>
            <a:ext cx="4750308" cy="3931920"/>
          </a:xfrm>
          <a:prstGeom prst="rect">
            <a:avLst/>
          </a:prstGeom>
        </p:spPr>
      </p:pic>
      <p:sp>
        <p:nvSpPr>
          <p:cNvPr id="8" name="Shape 5"/>
          <p:cNvSpPr/>
          <p:nvPr/>
        </p:nvSpPr>
        <p:spPr>
          <a:xfrm>
            <a:off x="5041392" y="1828800"/>
            <a:ext cx="6598920" cy="1874520"/>
          </a:xfrm>
          <a:prstGeom prst="roundRect">
            <a:avLst>
              <a:gd name="adj" fmla="val 3415"/>
            </a:avLst>
          </a:prstGeom>
          <a:solidFill>
            <a:srgbClr val="F7F5FB"/>
          </a:solidFill>
          <a:ln/>
        </p:spPr>
      </p:sp>
      <p:sp>
        <p:nvSpPr>
          <p:cNvPr id="9" name="Shape 6"/>
          <p:cNvSpPr/>
          <p:nvPr/>
        </p:nvSpPr>
        <p:spPr>
          <a:xfrm>
            <a:off x="4709160" y="1956816"/>
            <a:ext cx="41148" cy="1618488"/>
          </a:xfrm>
          <a:prstGeom prst="rect">
            <a:avLst/>
          </a:prstGeom>
          <a:solidFill>
            <a:srgbClr val="2E2260"/>
          </a:solidFill>
          <a:ln/>
        </p:spPr>
      </p:sp>
      <p:sp>
        <p:nvSpPr>
          <p:cNvPr id="10" name="Text 7"/>
          <p:cNvSpPr/>
          <p:nvPr/>
        </p:nvSpPr>
        <p:spPr>
          <a:xfrm>
            <a:off x="5120640" y="1993392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E226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general schema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5120640" y="2432304"/>
            <a:ext cx="6291072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4A44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Just as Sahlqvist axioms correspond to first-order conditions on Kripke frames, each strengthening of ∼ that climbs the kite corresponds to a first-order condition on C.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5038344" y="3977640"/>
            <a:ext cx="6601968" cy="2148840"/>
          </a:xfrm>
          <a:prstGeom prst="roundRect">
            <a:avLst>
              <a:gd name="adj" fmla="val 2979"/>
            </a:avLst>
          </a:prstGeom>
          <a:solidFill>
            <a:srgbClr val="EFF6F5"/>
          </a:solidFill>
          <a:ln/>
        </p:spPr>
      </p:sp>
      <p:sp>
        <p:nvSpPr>
          <p:cNvPr id="13" name="Shape 10"/>
          <p:cNvSpPr/>
          <p:nvPr/>
        </p:nvSpPr>
        <p:spPr>
          <a:xfrm>
            <a:off x="4709160" y="4105656"/>
            <a:ext cx="41148" cy="1892808"/>
          </a:xfrm>
          <a:prstGeom prst="rect">
            <a:avLst/>
          </a:prstGeom>
          <a:solidFill>
            <a:srgbClr val="147D74"/>
          </a:solidFill>
          <a:ln/>
        </p:spPr>
      </p:sp>
      <p:sp>
        <p:nvSpPr>
          <p:cNvPr id="14" name="Text 11"/>
          <p:cNvSpPr/>
          <p:nvPr/>
        </p:nvSpPr>
        <p:spPr>
          <a:xfrm>
            <a:off x="5120640" y="4142232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47D7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follows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5120640" y="4572000"/>
            <a:ext cx="6291072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1F4A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 Morgan, Kleene, pseudocomplemented (Pₛ), Stone, and ortho negation each pinned down by an explicit ∀/∃ condition on C —</a:t>
            </a:r>
            <a:endParaRPr lang="en-US" sz="130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1F4A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letting the same partial-bounded-morphism machinery classify all of them at once.</a:t>
            </a:r>
            <a:endParaRPr lang="en-US" sz="1300" dirty="0"/>
          </a:p>
        </p:txBody>
      </p:sp>
      <p:sp>
        <p:nvSpPr>
          <p:cNvPr id="16" name="Shape 13"/>
          <p:cNvSpPr/>
          <p:nvPr/>
        </p:nvSpPr>
        <p:spPr>
          <a:xfrm>
            <a:off x="548640" y="6547104"/>
            <a:ext cx="11091672" cy="18288"/>
          </a:xfrm>
          <a:prstGeom prst="rect">
            <a:avLst/>
          </a:prstGeom>
          <a:solidFill>
            <a:srgbClr val="E9E5F2"/>
          </a:solidFill>
          <a:ln/>
        </p:spPr>
      </p:sp>
      <p:sp>
        <p:nvSpPr>
          <p:cNvPr id="17" name="Shape 14"/>
          <p:cNvSpPr/>
          <p:nvPr/>
        </p:nvSpPr>
        <p:spPr>
          <a:xfrm>
            <a:off x="548640" y="6547104"/>
            <a:ext cx="7288813" cy="18288"/>
          </a:xfrm>
          <a:prstGeom prst="rect">
            <a:avLst/>
          </a:prstGeom>
          <a:solidFill>
            <a:srgbClr val="E8A33D"/>
          </a:solidFill>
          <a:ln/>
        </p:spPr>
      </p:sp>
      <p:sp>
        <p:nvSpPr>
          <p:cNvPr id="18" name="Text 15"/>
          <p:cNvSpPr/>
          <p:nvPr/>
        </p:nvSpPr>
        <p:spPr>
          <a:xfrm>
            <a:off x="548640" y="6583680"/>
            <a:ext cx="2743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8783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TACL 2026</a:t>
            </a:r>
            <a:endParaRPr lang="en-US" sz="95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4008"/>
          </a:xfrm>
          <a:prstGeom prst="rect">
            <a:avLst/>
          </a:prstGeom>
          <a:solidFill>
            <a:srgbClr val="E8A33D"/>
          </a:solidFill>
          <a:ln/>
        </p:spPr>
      </p:sp>
      <p:sp>
        <p:nvSpPr>
          <p:cNvPr id="3" name="Shape 1"/>
          <p:cNvSpPr/>
          <p:nvPr/>
        </p:nvSpPr>
        <p:spPr>
          <a:xfrm>
            <a:off x="548640" y="384048"/>
            <a:ext cx="146304" cy="146304"/>
          </a:xfrm>
          <a:prstGeom prst="rect">
            <a:avLst/>
          </a:prstGeom>
          <a:solidFill>
            <a:srgbClr val="E8A33D"/>
          </a:solidFill>
          <a:ln/>
        </p:spPr>
      </p:sp>
      <p:sp>
        <p:nvSpPr>
          <p:cNvPr id="4" name="Text 2"/>
          <p:cNvSpPr/>
          <p:nvPr/>
        </p:nvSpPr>
        <p:spPr>
          <a:xfrm>
            <a:off x="795528" y="310896"/>
            <a:ext cx="1090879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CHARACTERIZATION — DE MORGAN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548640" y="621792"/>
            <a:ext cx="11091672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2A24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 Morgan negation ↔ D-frames</a:t>
            </a:r>
            <a:endParaRPr lang="en-US" sz="2600" dirty="0"/>
          </a:p>
        </p:txBody>
      </p:sp>
      <p:sp>
        <p:nvSpPr>
          <p:cNvPr id="6" name="Shape 4"/>
          <p:cNvSpPr/>
          <p:nvPr/>
        </p:nvSpPr>
        <p:spPr>
          <a:xfrm>
            <a:off x="548640" y="1417320"/>
            <a:ext cx="822960" cy="32004"/>
          </a:xfrm>
          <a:prstGeom prst="rect">
            <a:avLst/>
          </a:prstGeom>
          <a:solidFill>
            <a:srgbClr val="E8A33D"/>
          </a:solidFill>
          <a:ln/>
        </p:spPr>
      </p:sp>
      <p:sp>
        <p:nvSpPr>
          <p:cNvPr id="7" name="Shape 5"/>
          <p:cNvSpPr/>
          <p:nvPr/>
        </p:nvSpPr>
        <p:spPr>
          <a:xfrm>
            <a:off x="548640" y="1783080"/>
            <a:ext cx="11091672" cy="2606040"/>
          </a:xfrm>
          <a:prstGeom prst="roundRect">
            <a:avLst>
              <a:gd name="adj" fmla="val 2456"/>
            </a:avLst>
          </a:prstGeom>
          <a:solidFill>
            <a:srgbClr val="FFFFFF"/>
          </a:solidFill>
          <a:ln w="12700">
            <a:solidFill>
              <a:srgbClr val="E9E5F2"/>
            </a:solidFill>
            <a:prstDash val="solid"/>
          </a:ln>
        </p:spPr>
      </p:sp>
      <p:pic>
        <p:nvPicPr>
          <p:cNvPr id="8" name="Image 0" descr="/home/claude/tacl/img/char_demorga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960" y="2312924"/>
            <a:ext cx="10543032" cy="1546353"/>
          </a:xfrm>
          <a:prstGeom prst="rect">
            <a:avLst/>
          </a:prstGeom>
        </p:spPr>
      </p:pic>
      <p:sp>
        <p:nvSpPr>
          <p:cNvPr id="9" name="charnote__bg"/>
          <p:cNvSpPr/>
          <p:nvPr/>
        </p:nvSpPr>
        <p:spPr>
          <a:xfrm>
            <a:off x="548640" y="4572000"/>
            <a:ext cx="11091672" cy="1554480"/>
          </a:xfrm>
          <a:prstGeom prst="roundRect">
            <a:avLst>
              <a:gd name="adj" fmla="val 4118"/>
            </a:avLst>
          </a:prstGeom>
          <a:solidFill>
            <a:srgbClr val="F7F5FB"/>
          </a:solidFill>
          <a:ln/>
        </p:spPr>
      </p:sp>
      <p:sp>
        <p:nvSpPr>
          <p:cNvPr id="10" name="charnote__accent"/>
          <p:cNvSpPr/>
          <p:nvPr/>
        </p:nvSpPr>
        <p:spPr>
          <a:xfrm>
            <a:off x="548640" y="4700016"/>
            <a:ext cx="41148" cy="1298448"/>
          </a:xfrm>
          <a:prstGeom prst="rect">
            <a:avLst/>
          </a:prstGeom>
          <a:solidFill>
            <a:srgbClr val="E8A33D"/>
          </a:solidFill>
          <a:ln/>
        </p:spPr>
      </p:sp>
      <p:sp>
        <p:nvSpPr>
          <p:cNvPr id="11" name="charnote__body"/>
          <p:cNvSpPr/>
          <p:nvPr/>
        </p:nvSpPr>
        <p:spPr>
          <a:xfrm>
            <a:off x="960120" y="4709160"/>
            <a:ext cx="10360152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350" i="1" dirty="0">
                <a:solidFill>
                  <a:srgbClr val="4A44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two D-frame conditions say precisely: C is symmetric, and every point has a unique “farthest compatible” point below its own predecessors — the algebraic seed of an involution.</a:t>
            </a:r>
            <a:endParaRPr lang="en-US" sz="1350" dirty="0"/>
          </a:p>
        </p:txBody>
      </p:sp>
      <p:sp>
        <p:nvSpPr>
          <p:cNvPr id="12" name="Shape 9"/>
          <p:cNvSpPr/>
          <p:nvPr/>
        </p:nvSpPr>
        <p:spPr>
          <a:xfrm>
            <a:off x="548640" y="6547104"/>
            <a:ext cx="11091672" cy="18288"/>
          </a:xfrm>
          <a:prstGeom prst="rect">
            <a:avLst/>
          </a:prstGeom>
          <a:solidFill>
            <a:srgbClr val="E9E5F2"/>
          </a:solidFill>
          <a:ln/>
        </p:spPr>
      </p:sp>
      <p:sp>
        <p:nvSpPr>
          <p:cNvPr id="13" name="Shape 10"/>
          <p:cNvSpPr/>
          <p:nvPr/>
        </p:nvSpPr>
        <p:spPr>
          <a:xfrm>
            <a:off x="548640" y="6547104"/>
            <a:ext cx="7605718" cy="18288"/>
          </a:xfrm>
          <a:prstGeom prst="rect">
            <a:avLst/>
          </a:prstGeom>
          <a:solidFill>
            <a:srgbClr val="E8A33D"/>
          </a:solidFill>
          <a:ln/>
        </p:spPr>
      </p:sp>
      <p:sp>
        <p:nvSpPr>
          <p:cNvPr id="14" name="Text 11"/>
          <p:cNvSpPr/>
          <p:nvPr/>
        </p:nvSpPr>
        <p:spPr>
          <a:xfrm>
            <a:off x="548640" y="6583680"/>
            <a:ext cx="2743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8783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TACL 2026</a:t>
            </a:r>
            <a:endParaRPr lang="en-US" sz="95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4008"/>
          </a:xfrm>
          <a:prstGeom prst="rect">
            <a:avLst/>
          </a:prstGeom>
          <a:solidFill>
            <a:srgbClr val="E8A33D"/>
          </a:solidFill>
          <a:ln/>
        </p:spPr>
      </p:sp>
      <p:sp>
        <p:nvSpPr>
          <p:cNvPr id="3" name="Shape 1"/>
          <p:cNvSpPr/>
          <p:nvPr/>
        </p:nvSpPr>
        <p:spPr>
          <a:xfrm>
            <a:off x="548640" y="384048"/>
            <a:ext cx="146304" cy="146304"/>
          </a:xfrm>
          <a:prstGeom prst="rect">
            <a:avLst/>
          </a:prstGeom>
          <a:solidFill>
            <a:srgbClr val="E8A33D"/>
          </a:solidFill>
          <a:ln/>
        </p:spPr>
      </p:sp>
      <p:sp>
        <p:nvSpPr>
          <p:cNvPr id="4" name="Text 2"/>
          <p:cNvSpPr/>
          <p:nvPr/>
        </p:nvSpPr>
        <p:spPr>
          <a:xfrm>
            <a:off x="795528" y="310896"/>
            <a:ext cx="1090879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CHARACTERIZATION — KLEENE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548640" y="621792"/>
            <a:ext cx="11091672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2A24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Kleene negation ↔ Kleene frames</a:t>
            </a:r>
            <a:endParaRPr lang="en-US" sz="2600" dirty="0"/>
          </a:p>
        </p:txBody>
      </p:sp>
      <p:sp>
        <p:nvSpPr>
          <p:cNvPr id="6" name="Shape 4"/>
          <p:cNvSpPr/>
          <p:nvPr/>
        </p:nvSpPr>
        <p:spPr>
          <a:xfrm>
            <a:off x="548640" y="1417320"/>
            <a:ext cx="822960" cy="32004"/>
          </a:xfrm>
          <a:prstGeom prst="rect">
            <a:avLst/>
          </a:prstGeom>
          <a:solidFill>
            <a:srgbClr val="E8A33D"/>
          </a:solidFill>
          <a:ln/>
        </p:spPr>
      </p:sp>
      <p:sp>
        <p:nvSpPr>
          <p:cNvPr id="7" name="Shape 5"/>
          <p:cNvSpPr/>
          <p:nvPr/>
        </p:nvSpPr>
        <p:spPr>
          <a:xfrm>
            <a:off x="548640" y="1783080"/>
            <a:ext cx="11091672" cy="2606040"/>
          </a:xfrm>
          <a:prstGeom prst="roundRect">
            <a:avLst>
              <a:gd name="adj" fmla="val 2456"/>
            </a:avLst>
          </a:prstGeom>
          <a:solidFill>
            <a:srgbClr val="FFFFFF"/>
          </a:solidFill>
          <a:ln w="12700">
            <a:solidFill>
              <a:srgbClr val="E9E5F2"/>
            </a:solidFill>
            <a:prstDash val="solid"/>
          </a:ln>
        </p:spPr>
      </p:sp>
      <p:pic>
        <p:nvPicPr>
          <p:cNvPr id="8" name="Image 0" descr="/home/claude/tacl/img/char_kleen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960" y="2346964"/>
            <a:ext cx="10543032" cy="1478271"/>
          </a:xfrm>
          <a:prstGeom prst="rect">
            <a:avLst/>
          </a:prstGeom>
        </p:spPr>
      </p:pic>
      <p:sp>
        <p:nvSpPr>
          <p:cNvPr id="9" name="charnote__bg"/>
          <p:cNvSpPr/>
          <p:nvPr/>
        </p:nvSpPr>
        <p:spPr>
          <a:xfrm>
            <a:off x="548640" y="4572000"/>
            <a:ext cx="11091672" cy="1554480"/>
          </a:xfrm>
          <a:prstGeom prst="roundRect">
            <a:avLst>
              <a:gd name="adj" fmla="val 4118"/>
            </a:avLst>
          </a:prstGeom>
          <a:solidFill>
            <a:srgbClr val="F7F5FB"/>
          </a:solidFill>
          <a:ln/>
        </p:spPr>
      </p:sp>
      <p:sp>
        <p:nvSpPr>
          <p:cNvPr id="10" name="charnote__accent"/>
          <p:cNvSpPr/>
          <p:nvPr/>
        </p:nvSpPr>
        <p:spPr>
          <a:xfrm>
            <a:off x="548640" y="4700016"/>
            <a:ext cx="41148" cy="1298448"/>
          </a:xfrm>
          <a:prstGeom prst="rect">
            <a:avLst/>
          </a:prstGeom>
          <a:solidFill>
            <a:srgbClr val="E8A33D"/>
          </a:solidFill>
          <a:ln/>
        </p:spPr>
      </p:sp>
      <p:sp>
        <p:nvSpPr>
          <p:cNvPr id="11" name="charnote__body"/>
          <p:cNvSpPr/>
          <p:nvPr/>
        </p:nvSpPr>
        <p:spPr>
          <a:xfrm>
            <a:off x="960120" y="4709160"/>
            <a:ext cx="10360152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350" i="1" dirty="0">
                <a:solidFill>
                  <a:srgbClr val="4A44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Kleene frame is a D-frame where, additionally, every point is either C-compatible with itself or dominates everything it is compatible with.</a:t>
            </a:r>
            <a:endParaRPr lang="en-US" sz="1350" dirty="0"/>
          </a:p>
        </p:txBody>
      </p:sp>
      <p:sp>
        <p:nvSpPr>
          <p:cNvPr id="12" name="Shape 9"/>
          <p:cNvSpPr/>
          <p:nvPr/>
        </p:nvSpPr>
        <p:spPr>
          <a:xfrm>
            <a:off x="548640" y="6547104"/>
            <a:ext cx="11091672" cy="18288"/>
          </a:xfrm>
          <a:prstGeom prst="rect">
            <a:avLst/>
          </a:prstGeom>
          <a:solidFill>
            <a:srgbClr val="E9E5F2"/>
          </a:solidFill>
          <a:ln/>
        </p:spPr>
      </p:sp>
      <p:sp>
        <p:nvSpPr>
          <p:cNvPr id="13" name="Shape 10"/>
          <p:cNvSpPr/>
          <p:nvPr/>
        </p:nvSpPr>
        <p:spPr>
          <a:xfrm>
            <a:off x="548640" y="6547104"/>
            <a:ext cx="7922623" cy="18288"/>
          </a:xfrm>
          <a:prstGeom prst="rect">
            <a:avLst/>
          </a:prstGeom>
          <a:solidFill>
            <a:srgbClr val="E8A33D"/>
          </a:solidFill>
          <a:ln/>
        </p:spPr>
      </p:sp>
      <p:sp>
        <p:nvSpPr>
          <p:cNvPr id="14" name="Text 11"/>
          <p:cNvSpPr/>
          <p:nvPr/>
        </p:nvSpPr>
        <p:spPr>
          <a:xfrm>
            <a:off x="548640" y="6583680"/>
            <a:ext cx="2743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8783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TACL 2026</a:t>
            </a:r>
            <a:endParaRPr lang="en-US" sz="95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4008"/>
          </a:xfrm>
          <a:prstGeom prst="rect">
            <a:avLst/>
          </a:prstGeom>
          <a:solidFill>
            <a:srgbClr val="E8A33D"/>
          </a:solidFill>
          <a:ln/>
        </p:spPr>
      </p:sp>
      <p:sp>
        <p:nvSpPr>
          <p:cNvPr id="3" name="Shape 1"/>
          <p:cNvSpPr/>
          <p:nvPr/>
        </p:nvSpPr>
        <p:spPr>
          <a:xfrm>
            <a:off x="548640" y="384048"/>
            <a:ext cx="146304" cy="146304"/>
          </a:xfrm>
          <a:prstGeom prst="rect">
            <a:avLst/>
          </a:prstGeom>
          <a:solidFill>
            <a:srgbClr val="E8A33D"/>
          </a:solidFill>
          <a:ln/>
        </p:spPr>
      </p:sp>
      <p:sp>
        <p:nvSpPr>
          <p:cNvPr id="4" name="Text 2"/>
          <p:cNvSpPr/>
          <p:nvPr/>
        </p:nvSpPr>
        <p:spPr>
          <a:xfrm>
            <a:off x="795528" y="310896"/>
            <a:ext cx="1090879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CHARACTERIZATION — PSEUDOCOMPLEMENTED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548640" y="621792"/>
            <a:ext cx="11091672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2A24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Pseudocomplement ↔ Pₛ-frames</a:t>
            </a:r>
            <a:endParaRPr lang="en-US" sz="2600" dirty="0"/>
          </a:p>
        </p:txBody>
      </p:sp>
      <p:sp>
        <p:nvSpPr>
          <p:cNvPr id="6" name="Shape 4"/>
          <p:cNvSpPr/>
          <p:nvPr/>
        </p:nvSpPr>
        <p:spPr>
          <a:xfrm>
            <a:off x="548640" y="1417320"/>
            <a:ext cx="822960" cy="32004"/>
          </a:xfrm>
          <a:prstGeom prst="rect">
            <a:avLst/>
          </a:prstGeom>
          <a:solidFill>
            <a:srgbClr val="E8A33D"/>
          </a:solidFill>
          <a:ln/>
        </p:spPr>
      </p:sp>
      <p:sp>
        <p:nvSpPr>
          <p:cNvPr id="7" name="Shape 5"/>
          <p:cNvSpPr/>
          <p:nvPr/>
        </p:nvSpPr>
        <p:spPr>
          <a:xfrm>
            <a:off x="548640" y="1783080"/>
            <a:ext cx="11091672" cy="2606040"/>
          </a:xfrm>
          <a:prstGeom prst="roundRect">
            <a:avLst>
              <a:gd name="adj" fmla="val 2456"/>
            </a:avLst>
          </a:prstGeom>
          <a:solidFill>
            <a:srgbClr val="FFFFFF"/>
          </a:solidFill>
          <a:ln w="12700">
            <a:solidFill>
              <a:srgbClr val="E9E5F2"/>
            </a:solidFill>
            <a:prstDash val="solid"/>
          </a:ln>
        </p:spPr>
      </p:sp>
      <p:pic>
        <p:nvPicPr>
          <p:cNvPr id="8" name="Image 0" descr="/home/claude/tacl/img/char_p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960" y="2312924"/>
            <a:ext cx="10543032" cy="1546353"/>
          </a:xfrm>
          <a:prstGeom prst="rect">
            <a:avLst/>
          </a:prstGeom>
        </p:spPr>
      </p:pic>
      <p:sp>
        <p:nvSpPr>
          <p:cNvPr id="9" name="charnote__bg"/>
          <p:cNvSpPr/>
          <p:nvPr/>
        </p:nvSpPr>
        <p:spPr>
          <a:xfrm>
            <a:off x="548640" y="4572000"/>
            <a:ext cx="11091672" cy="1554480"/>
          </a:xfrm>
          <a:prstGeom prst="roundRect">
            <a:avLst>
              <a:gd name="adj" fmla="val 4118"/>
            </a:avLst>
          </a:prstGeom>
          <a:solidFill>
            <a:srgbClr val="F7F5FB"/>
          </a:solidFill>
          <a:ln/>
        </p:spPr>
      </p:sp>
      <p:sp>
        <p:nvSpPr>
          <p:cNvPr id="10" name="charnote__accent"/>
          <p:cNvSpPr/>
          <p:nvPr/>
        </p:nvSpPr>
        <p:spPr>
          <a:xfrm>
            <a:off x="548640" y="4700016"/>
            <a:ext cx="41148" cy="1298448"/>
          </a:xfrm>
          <a:prstGeom prst="rect">
            <a:avLst/>
          </a:prstGeom>
          <a:solidFill>
            <a:srgbClr val="E8A33D"/>
          </a:solidFill>
          <a:ln/>
        </p:spPr>
      </p:sp>
      <p:sp>
        <p:nvSpPr>
          <p:cNvPr id="11" name="charnote__body"/>
          <p:cNvSpPr/>
          <p:nvPr/>
        </p:nvSpPr>
        <p:spPr>
          <a:xfrm>
            <a:off x="960120" y="4709160"/>
            <a:ext cx="10360152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350" i="1" dirty="0">
                <a:solidFill>
                  <a:srgbClr val="4A44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Reflexivity of C plus a directedness condition recovers exactly the intuitionistic and Johansson-minimal axioms together.</a:t>
            </a:r>
            <a:endParaRPr lang="en-US" sz="1350" dirty="0"/>
          </a:p>
        </p:txBody>
      </p:sp>
      <p:sp>
        <p:nvSpPr>
          <p:cNvPr id="12" name="Shape 9"/>
          <p:cNvSpPr/>
          <p:nvPr/>
        </p:nvSpPr>
        <p:spPr>
          <a:xfrm>
            <a:off x="548640" y="6547104"/>
            <a:ext cx="11091672" cy="18288"/>
          </a:xfrm>
          <a:prstGeom prst="rect">
            <a:avLst/>
          </a:prstGeom>
          <a:solidFill>
            <a:srgbClr val="E9E5F2"/>
          </a:solidFill>
          <a:ln/>
        </p:spPr>
      </p:sp>
      <p:sp>
        <p:nvSpPr>
          <p:cNvPr id="13" name="Shape 10"/>
          <p:cNvSpPr/>
          <p:nvPr/>
        </p:nvSpPr>
        <p:spPr>
          <a:xfrm>
            <a:off x="548640" y="6547104"/>
            <a:ext cx="8239528" cy="18288"/>
          </a:xfrm>
          <a:prstGeom prst="rect">
            <a:avLst/>
          </a:prstGeom>
          <a:solidFill>
            <a:srgbClr val="E8A33D"/>
          </a:solidFill>
          <a:ln/>
        </p:spPr>
      </p:sp>
      <p:sp>
        <p:nvSpPr>
          <p:cNvPr id="14" name="Text 11"/>
          <p:cNvSpPr/>
          <p:nvPr/>
        </p:nvSpPr>
        <p:spPr>
          <a:xfrm>
            <a:off x="548640" y="6583680"/>
            <a:ext cx="2743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8783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TACL 2026</a:t>
            </a:r>
            <a:endParaRPr lang="en-US" sz="95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4008"/>
          </a:xfrm>
          <a:prstGeom prst="rect">
            <a:avLst/>
          </a:prstGeom>
          <a:solidFill>
            <a:srgbClr val="E8A33D"/>
          </a:solidFill>
          <a:ln/>
        </p:spPr>
      </p:sp>
      <p:sp>
        <p:nvSpPr>
          <p:cNvPr id="3" name="Shape 1"/>
          <p:cNvSpPr/>
          <p:nvPr/>
        </p:nvSpPr>
        <p:spPr>
          <a:xfrm>
            <a:off x="548640" y="384048"/>
            <a:ext cx="146304" cy="146304"/>
          </a:xfrm>
          <a:prstGeom prst="rect">
            <a:avLst/>
          </a:prstGeom>
          <a:solidFill>
            <a:srgbClr val="E8A33D"/>
          </a:solidFill>
          <a:ln/>
        </p:spPr>
      </p:sp>
      <p:sp>
        <p:nvSpPr>
          <p:cNvPr id="4" name="Text 2"/>
          <p:cNvSpPr/>
          <p:nvPr/>
        </p:nvSpPr>
        <p:spPr>
          <a:xfrm>
            <a:off x="795528" y="310896"/>
            <a:ext cx="1090879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CHARACTERIZATION — STONE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548640" y="621792"/>
            <a:ext cx="11091672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2A24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Stone identity ↔ Stone frames</a:t>
            </a:r>
            <a:endParaRPr lang="en-US" sz="2600" dirty="0"/>
          </a:p>
        </p:txBody>
      </p:sp>
      <p:sp>
        <p:nvSpPr>
          <p:cNvPr id="6" name="Shape 4"/>
          <p:cNvSpPr/>
          <p:nvPr/>
        </p:nvSpPr>
        <p:spPr>
          <a:xfrm>
            <a:off x="548640" y="1417320"/>
            <a:ext cx="822960" cy="32004"/>
          </a:xfrm>
          <a:prstGeom prst="rect">
            <a:avLst/>
          </a:prstGeom>
          <a:solidFill>
            <a:srgbClr val="E8A33D"/>
          </a:solidFill>
          <a:ln/>
        </p:spPr>
      </p:sp>
      <p:sp>
        <p:nvSpPr>
          <p:cNvPr id="7" name="Shape 5"/>
          <p:cNvSpPr/>
          <p:nvPr/>
        </p:nvSpPr>
        <p:spPr>
          <a:xfrm>
            <a:off x="548640" y="1783080"/>
            <a:ext cx="11091672" cy="2606040"/>
          </a:xfrm>
          <a:prstGeom prst="roundRect">
            <a:avLst>
              <a:gd name="adj" fmla="val 2456"/>
            </a:avLst>
          </a:prstGeom>
          <a:solidFill>
            <a:srgbClr val="FFFFFF"/>
          </a:solidFill>
          <a:ln w="12700">
            <a:solidFill>
              <a:srgbClr val="E9E5F2"/>
            </a:solidFill>
            <a:prstDash val="solid"/>
          </a:ln>
        </p:spPr>
      </p:sp>
      <p:pic>
        <p:nvPicPr>
          <p:cNvPr id="8" name="Image 0" descr="/home/claude/tacl/img/char_ston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960" y="2363975"/>
            <a:ext cx="10543032" cy="1444251"/>
          </a:xfrm>
          <a:prstGeom prst="rect">
            <a:avLst/>
          </a:prstGeom>
        </p:spPr>
      </p:pic>
      <p:sp>
        <p:nvSpPr>
          <p:cNvPr id="9" name="charnote__bg"/>
          <p:cNvSpPr/>
          <p:nvPr/>
        </p:nvSpPr>
        <p:spPr>
          <a:xfrm>
            <a:off x="548640" y="4572000"/>
            <a:ext cx="11091672" cy="1554480"/>
          </a:xfrm>
          <a:prstGeom prst="roundRect">
            <a:avLst>
              <a:gd name="adj" fmla="val 4118"/>
            </a:avLst>
          </a:prstGeom>
          <a:solidFill>
            <a:srgbClr val="F7F5FB"/>
          </a:solidFill>
          <a:ln/>
        </p:spPr>
      </p:sp>
      <p:sp>
        <p:nvSpPr>
          <p:cNvPr id="10" name="charnote__accent"/>
          <p:cNvSpPr/>
          <p:nvPr/>
        </p:nvSpPr>
        <p:spPr>
          <a:xfrm>
            <a:off x="548640" y="4700016"/>
            <a:ext cx="41148" cy="1298448"/>
          </a:xfrm>
          <a:prstGeom prst="rect">
            <a:avLst/>
          </a:prstGeom>
          <a:solidFill>
            <a:srgbClr val="E8A33D"/>
          </a:solidFill>
          <a:ln/>
        </p:spPr>
      </p:sp>
      <p:sp>
        <p:nvSpPr>
          <p:cNvPr id="11" name="charnote__body"/>
          <p:cNvSpPr/>
          <p:nvPr/>
        </p:nvSpPr>
        <p:spPr>
          <a:xfrm>
            <a:off x="960120" y="4709160"/>
            <a:ext cx="10360152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350" i="1" dirty="0">
                <a:solidFill>
                  <a:srgbClr val="4A44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top of a Pₛ-frame, forcing any two C-successors of a point to be mutually compatible pins down the Stone identity ∼a ∨ ∼∼a = 1.</a:t>
            </a:r>
            <a:endParaRPr lang="en-US" sz="1350" dirty="0"/>
          </a:p>
        </p:txBody>
      </p:sp>
      <p:sp>
        <p:nvSpPr>
          <p:cNvPr id="12" name="Shape 9"/>
          <p:cNvSpPr/>
          <p:nvPr/>
        </p:nvSpPr>
        <p:spPr>
          <a:xfrm>
            <a:off x="548640" y="6547104"/>
            <a:ext cx="11091672" cy="18288"/>
          </a:xfrm>
          <a:prstGeom prst="rect">
            <a:avLst/>
          </a:prstGeom>
          <a:solidFill>
            <a:srgbClr val="E9E5F2"/>
          </a:solidFill>
          <a:ln/>
        </p:spPr>
      </p:sp>
      <p:sp>
        <p:nvSpPr>
          <p:cNvPr id="13" name="Shape 10"/>
          <p:cNvSpPr/>
          <p:nvPr/>
        </p:nvSpPr>
        <p:spPr>
          <a:xfrm>
            <a:off x="548640" y="6547104"/>
            <a:ext cx="8556433" cy="18288"/>
          </a:xfrm>
          <a:prstGeom prst="rect">
            <a:avLst/>
          </a:prstGeom>
          <a:solidFill>
            <a:srgbClr val="E8A33D"/>
          </a:solidFill>
          <a:ln/>
        </p:spPr>
      </p:sp>
      <p:sp>
        <p:nvSpPr>
          <p:cNvPr id="14" name="Text 11"/>
          <p:cNvSpPr/>
          <p:nvPr/>
        </p:nvSpPr>
        <p:spPr>
          <a:xfrm>
            <a:off x="548640" y="6583680"/>
            <a:ext cx="2743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8783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TACL 2026</a:t>
            </a:r>
            <a:endParaRPr lang="en-US" sz="95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4008"/>
          </a:xfrm>
          <a:prstGeom prst="rect">
            <a:avLst/>
          </a:prstGeom>
          <a:solidFill>
            <a:srgbClr val="E8A33D"/>
          </a:solidFill>
          <a:ln/>
        </p:spPr>
      </p:sp>
      <p:sp>
        <p:nvSpPr>
          <p:cNvPr id="3" name="Shape 1"/>
          <p:cNvSpPr/>
          <p:nvPr/>
        </p:nvSpPr>
        <p:spPr>
          <a:xfrm>
            <a:off x="548640" y="384048"/>
            <a:ext cx="146304" cy="146304"/>
          </a:xfrm>
          <a:prstGeom prst="rect">
            <a:avLst/>
          </a:prstGeom>
          <a:solidFill>
            <a:srgbClr val="E8A33D"/>
          </a:solidFill>
          <a:ln/>
        </p:spPr>
      </p:sp>
      <p:sp>
        <p:nvSpPr>
          <p:cNvPr id="4" name="Text 2"/>
          <p:cNvSpPr/>
          <p:nvPr/>
        </p:nvSpPr>
        <p:spPr>
          <a:xfrm>
            <a:off x="795528" y="310896"/>
            <a:ext cx="1090879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CHARACTERIZATION — ORTHO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548640" y="621792"/>
            <a:ext cx="11091672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2A24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Boolean negation ↔ Ortho frames</a:t>
            </a:r>
            <a:endParaRPr lang="en-US" sz="2600" dirty="0"/>
          </a:p>
        </p:txBody>
      </p:sp>
      <p:sp>
        <p:nvSpPr>
          <p:cNvPr id="6" name="Shape 4"/>
          <p:cNvSpPr/>
          <p:nvPr/>
        </p:nvSpPr>
        <p:spPr>
          <a:xfrm>
            <a:off x="548640" y="1417320"/>
            <a:ext cx="822960" cy="32004"/>
          </a:xfrm>
          <a:prstGeom prst="rect">
            <a:avLst/>
          </a:prstGeom>
          <a:solidFill>
            <a:srgbClr val="E8A33D"/>
          </a:solidFill>
          <a:ln/>
        </p:spPr>
      </p:sp>
      <p:sp>
        <p:nvSpPr>
          <p:cNvPr id="7" name="Shape 5"/>
          <p:cNvSpPr/>
          <p:nvPr/>
        </p:nvSpPr>
        <p:spPr>
          <a:xfrm>
            <a:off x="548640" y="1783080"/>
            <a:ext cx="11091672" cy="2606040"/>
          </a:xfrm>
          <a:prstGeom prst="roundRect">
            <a:avLst>
              <a:gd name="adj" fmla="val 2456"/>
            </a:avLst>
          </a:prstGeom>
          <a:solidFill>
            <a:srgbClr val="FFFFFF"/>
          </a:solidFill>
          <a:ln w="12700">
            <a:solidFill>
              <a:srgbClr val="E9E5F2"/>
            </a:solidFill>
            <a:prstDash val="solid"/>
          </a:ln>
        </p:spPr>
      </p:sp>
      <p:pic>
        <p:nvPicPr>
          <p:cNvPr id="8" name="Image 0" descr="/home/claude/tacl/img/char_orth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960" y="2130596"/>
            <a:ext cx="10543032" cy="1911008"/>
          </a:xfrm>
          <a:prstGeom prst="rect">
            <a:avLst/>
          </a:prstGeom>
        </p:spPr>
      </p:pic>
      <p:sp>
        <p:nvSpPr>
          <p:cNvPr id="9" name="charnote__bg"/>
          <p:cNvSpPr/>
          <p:nvPr/>
        </p:nvSpPr>
        <p:spPr>
          <a:xfrm>
            <a:off x="548640" y="4572000"/>
            <a:ext cx="11091672" cy="1554480"/>
          </a:xfrm>
          <a:prstGeom prst="roundRect">
            <a:avLst>
              <a:gd name="adj" fmla="val 4118"/>
            </a:avLst>
          </a:prstGeom>
          <a:solidFill>
            <a:srgbClr val="F7F5FB"/>
          </a:solidFill>
          <a:ln/>
        </p:spPr>
      </p:sp>
      <p:sp>
        <p:nvSpPr>
          <p:cNvPr id="10" name="charnote__accent"/>
          <p:cNvSpPr/>
          <p:nvPr/>
        </p:nvSpPr>
        <p:spPr>
          <a:xfrm>
            <a:off x="548640" y="4700016"/>
            <a:ext cx="41148" cy="1298448"/>
          </a:xfrm>
          <a:prstGeom prst="rect">
            <a:avLst/>
          </a:prstGeom>
          <a:solidFill>
            <a:srgbClr val="E8A33D"/>
          </a:solidFill>
          <a:ln/>
        </p:spPr>
      </p:sp>
      <p:sp>
        <p:nvSpPr>
          <p:cNvPr id="11" name="charnote__body"/>
          <p:cNvSpPr/>
          <p:nvPr/>
        </p:nvSpPr>
        <p:spPr>
          <a:xfrm>
            <a:off x="960120" y="4709160"/>
            <a:ext cx="10360152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350" i="1" dirty="0">
                <a:solidFill>
                  <a:srgbClr val="4A44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Ortho frames are simultaneously D-frames and Pₛ-frames — and this forces C to collapse onto the identity relation, recovering ordinary Stone duality for Boolean algebras as a special case.</a:t>
            </a:r>
            <a:endParaRPr lang="en-US" sz="1350" dirty="0"/>
          </a:p>
        </p:txBody>
      </p:sp>
      <p:sp>
        <p:nvSpPr>
          <p:cNvPr id="12" name="Shape 9"/>
          <p:cNvSpPr/>
          <p:nvPr/>
        </p:nvSpPr>
        <p:spPr>
          <a:xfrm>
            <a:off x="548640" y="6547104"/>
            <a:ext cx="11091672" cy="18288"/>
          </a:xfrm>
          <a:prstGeom prst="rect">
            <a:avLst/>
          </a:prstGeom>
          <a:solidFill>
            <a:srgbClr val="E9E5F2"/>
          </a:solidFill>
          <a:ln/>
        </p:spPr>
      </p:sp>
      <p:sp>
        <p:nvSpPr>
          <p:cNvPr id="13" name="Shape 10"/>
          <p:cNvSpPr/>
          <p:nvPr/>
        </p:nvSpPr>
        <p:spPr>
          <a:xfrm>
            <a:off x="548640" y="6547104"/>
            <a:ext cx="8873338" cy="18288"/>
          </a:xfrm>
          <a:prstGeom prst="rect">
            <a:avLst/>
          </a:prstGeom>
          <a:solidFill>
            <a:srgbClr val="E8A33D"/>
          </a:solidFill>
          <a:ln/>
        </p:spPr>
      </p:sp>
      <p:sp>
        <p:nvSpPr>
          <p:cNvPr id="14" name="Text 11"/>
          <p:cNvSpPr/>
          <p:nvPr/>
        </p:nvSpPr>
        <p:spPr>
          <a:xfrm>
            <a:off x="548640" y="6583680"/>
            <a:ext cx="2743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8783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TACL 2026</a:t>
            </a:r>
            <a:endParaRPr lang="en-US" sz="95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4008"/>
          </a:xfrm>
          <a:prstGeom prst="rect">
            <a:avLst/>
          </a:prstGeom>
          <a:solidFill>
            <a:srgbClr val="2E2260"/>
          </a:solidFill>
          <a:ln/>
        </p:spPr>
      </p:sp>
      <p:sp>
        <p:nvSpPr>
          <p:cNvPr id="3" name="Shape 1"/>
          <p:cNvSpPr/>
          <p:nvPr/>
        </p:nvSpPr>
        <p:spPr>
          <a:xfrm>
            <a:off x="548640" y="384048"/>
            <a:ext cx="146304" cy="146304"/>
          </a:xfrm>
          <a:prstGeom prst="rect">
            <a:avLst/>
          </a:prstGeom>
          <a:solidFill>
            <a:srgbClr val="2E2260"/>
          </a:solidFill>
          <a:ln/>
        </p:spPr>
      </p:sp>
      <p:sp>
        <p:nvSpPr>
          <p:cNvPr id="4" name="Text 2"/>
          <p:cNvSpPr/>
          <p:nvPr/>
        </p:nvSpPr>
        <p:spPr>
          <a:xfrm>
            <a:off x="795528" y="310896"/>
            <a:ext cx="1090879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2E22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TYING IT BACK TO KNOWN DUALITY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548640" y="621792"/>
            <a:ext cx="11091672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2A24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D-frames recover Dzik’s De Morgan frames</a:t>
            </a:r>
            <a:endParaRPr lang="en-US" sz="2600" dirty="0"/>
          </a:p>
        </p:txBody>
      </p:sp>
      <p:sp>
        <p:nvSpPr>
          <p:cNvPr id="6" name="Shape 4"/>
          <p:cNvSpPr/>
          <p:nvPr/>
        </p:nvSpPr>
        <p:spPr>
          <a:xfrm>
            <a:off x="548640" y="1417320"/>
            <a:ext cx="822960" cy="32004"/>
          </a:xfrm>
          <a:prstGeom prst="rect">
            <a:avLst/>
          </a:prstGeom>
          <a:solidFill>
            <a:srgbClr val="2E2260"/>
          </a:solidFill>
          <a:ln/>
        </p:spPr>
      </p:sp>
      <p:pic>
        <p:nvPicPr>
          <p:cNvPr id="7" name="Image 0" descr="/home/claude/tacl/img/thm_correspondenc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2116724"/>
            <a:ext cx="11091672" cy="3767552"/>
          </a:xfrm>
          <a:prstGeom prst="rect">
            <a:avLst/>
          </a:prstGeom>
        </p:spPr>
      </p:pic>
      <p:sp>
        <p:nvSpPr>
          <p:cNvPr id="8" name="Shape 5"/>
          <p:cNvSpPr/>
          <p:nvPr/>
        </p:nvSpPr>
        <p:spPr>
          <a:xfrm>
            <a:off x="548640" y="6547104"/>
            <a:ext cx="11091672" cy="18288"/>
          </a:xfrm>
          <a:prstGeom prst="rect">
            <a:avLst/>
          </a:prstGeom>
          <a:solidFill>
            <a:srgbClr val="E9E5F2"/>
          </a:solidFill>
          <a:ln/>
        </p:spPr>
      </p:sp>
      <p:sp>
        <p:nvSpPr>
          <p:cNvPr id="9" name="Shape 6"/>
          <p:cNvSpPr/>
          <p:nvPr/>
        </p:nvSpPr>
        <p:spPr>
          <a:xfrm>
            <a:off x="548640" y="6547104"/>
            <a:ext cx="9190243" cy="18288"/>
          </a:xfrm>
          <a:prstGeom prst="rect">
            <a:avLst/>
          </a:prstGeom>
          <a:solidFill>
            <a:srgbClr val="2E2260"/>
          </a:solidFill>
          <a:ln/>
        </p:spPr>
      </p:sp>
      <p:sp>
        <p:nvSpPr>
          <p:cNvPr id="10" name="Text 7"/>
          <p:cNvSpPr/>
          <p:nvPr/>
        </p:nvSpPr>
        <p:spPr>
          <a:xfrm>
            <a:off x="548640" y="6583680"/>
            <a:ext cx="2743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8783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TACL 2026</a:t>
            </a:r>
            <a:endParaRPr lang="en-US" sz="9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4008"/>
          </a:xfrm>
          <a:prstGeom prst="rect">
            <a:avLst/>
          </a:prstGeom>
          <a:solidFill>
            <a:srgbClr val="147D74"/>
          </a:solidFill>
          <a:ln/>
        </p:spPr>
      </p:sp>
      <p:sp>
        <p:nvSpPr>
          <p:cNvPr id="3" name="Shape 1"/>
          <p:cNvSpPr/>
          <p:nvPr/>
        </p:nvSpPr>
        <p:spPr>
          <a:xfrm>
            <a:off x="548640" y="384048"/>
            <a:ext cx="146304" cy="146304"/>
          </a:xfrm>
          <a:prstGeom prst="rect">
            <a:avLst/>
          </a:prstGeom>
          <a:solidFill>
            <a:srgbClr val="147D74"/>
          </a:solidFill>
          <a:ln/>
        </p:spPr>
      </p:sp>
      <p:sp>
        <p:nvSpPr>
          <p:cNvPr id="4" name="Text 2"/>
          <p:cNvSpPr/>
          <p:nvPr/>
        </p:nvSpPr>
        <p:spPr>
          <a:xfrm>
            <a:off x="795528" y="310896"/>
            <a:ext cx="1090879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147D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SHORT HISTORY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548640" y="621792"/>
            <a:ext cx="11091672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2A24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Preminimal negation and its logic</a:t>
            </a:r>
            <a:endParaRPr lang="en-US" sz="2800" dirty="0"/>
          </a:p>
        </p:txBody>
      </p:sp>
      <p:sp>
        <p:nvSpPr>
          <p:cNvPr id="6" name="Shape 4"/>
          <p:cNvSpPr/>
          <p:nvPr/>
        </p:nvSpPr>
        <p:spPr>
          <a:xfrm>
            <a:off x="548640" y="1417320"/>
            <a:ext cx="822960" cy="32004"/>
          </a:xfrm>
          <a:prstGeom prst="rect">
            <a:avLst/>
          </a:prstGeom>
          <a:solidFill>
            <a:srgbClr val="147D74"/>
          </a:solidFill>
          <a:ln/>
        </p:spPr>
      </p:sp>
      <p:sp>
        <p:nvSpPr>
          <p:cNvPr id="19" name="hist_note"/>
          <p:cNvSpPr/>
          <p:nvPr/>
        </p:nvSpPr>
        <p:spPr>
          <a:xfrm>
            <a:off x="548640" y="6437376"/>
            <a:ext cx="11091672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i="1" dirty="0">
                <a:solidFill>
                  <a:srgbClr val="8783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Kᵢ is the minimal negative modal logic with a perp semantics — order-reversal, and nothing else.</a:t>
            </a:r>
            <a:endParaRPr lang="en-US" sz="1250" dirty="0"/>
          </a:p>
        </p:txBody>
      </p:sp>
      <p:sp>
        <p:nvSpPr>
          <p:cNvPr id="20" name="Shape 18"/>
          <p:cNvSpPr/>
          <p:nvPr/>
        </p:nvSpPr>
        <p:spPr>
          <a:xfrm>
            <a:off x="548640" y="6547104"/>
            <a:ext cx="11091672" cy="18288"/>
          </a:xfrm>
          <a:prstGeom prst="rect">
            <a:avLst/>
          </a:prstGeom>
          <a:solidFill>
            <a:srgbClr val="E9E5F2"/>
          </a:solidFill>
          <a:ln/>
        </p:spPr>
      </p:sp>
      <p:sp>
        <p:nvSpPr>
          <p:cNvPr id="21" name="Shape 19"/>
          <p:cNvSpPr/>
          <p:nvPr/>
        </p:nvSpPr>
        <p:spPr>
          <a:xfrm>
            <a:off x="548640" y="6547104"/>
            <a:ext cx="950715" cy="18288"/>
          </a:xfrm>
          <a:prstGeom prst="rect">
            <a:avLst/>
          </a:prstGeom>
          <a:solidFill>
            <a:srgbClr val="147D74"/>
          </a:solidFill>
          <a:ln/>
        </p:spPr>
      </p:sp>
      <p:sp>
        <p:nvSpPr>
          <p:cNvPr id="22" name="Text 20"/>
          <p:cNvSpPr/>
          <p:nvPr/>
        </p:nvSpPr>
        <p:spPr>
          <a:xfrm>
            <a:off x="548640" y="6583680"/>
            <a:ext cx="2743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8783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TACL 2026</a:t>
            </a:r>
            <a:endParaRPr lang="en-US" sz="950" dirty="0"/>
          </a:p>
        </p:txBody>
      </p:sp>
      <p:sp>
        <p:nvSpPr>
          <p:cNvPr id="7" name="hist0__bg"/>
          <p:cNvSpPr/>
          <p:nvPr/>
        </p:nvSpPr>
        <p:spPr>
          <a:xfrm>
            <a:off x="548640" y="1783080"/>
            <a:ext cx="11091672" cy="1371600"/>
          </a:xfrm>
          <a:prstGeom prst="roundRect">
            <a:avLst>
              <a:gd name="adj" fmla="val 4667"/>
            </a:avLst>
          </a:prstGeom>
          <a:solidFill>
            <a:srgbClr val="F7F5FB"/>
          </a:solidFill>
          <a:ln/>
        </p:spPr>
      </p:sp>
      <p:sp>
        <p:nvSpPr>
          <p:cNvPr id="8" name="hist0__accent"/>
          <p:cNvSpPr/>
          <p:nvPr/>
        </p:nvSpPr>
        <p:spPr>
          <a:xfrm>
            <a:off x="548640" y="1911096"/>
            <a:ext cx="41148" cy="1115568"/>
          </a:xfrm>
          <a:prstGeom prst="rect">
            <a:avLst/>
          </a:prstGeom>
          <a:solidFill>
            <a:srgbClr val="147D74"/>
          </a:solidFill>
          <a:ln/>
        </p:spPr>
      </p:sp>
      <p:sp>
        <p:nvSpPr>
          <p:cNvPr id="9" name="hist0__title"/>
          <p:cNvSpPr/>
          <p:nvPr/>
        </p:nvSpPr>
        <p:spPr>
          <a:xfrm>
            <a:off x="960120" y="1929384"/>
            <a:ext cx="1036015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50" b="1" dirty="0">
                <a:solidFill>
                  <a:srgbClr val="2A24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1974 — Goldblatt</a:t>
            </a:r>
            <a:endParaRPr lang="en-US" sz="1650" dirty="0"/>
          </a:p>
        </p:txBody>
      </p:sp>
      <p:sp>
        <p:nvSpPr>
          <p:cNvPr id="10" name="hist0__body"/>
          <p:cNvSpPr/>
          <p:nvPr/>
        </p:nvSpPr>
        <p:spPr>
          <a:xfrm>
            <a:off x="960120" y="2359152"/>
            <a:ext cx="10360152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4A44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orthoframes and an incompatibility relation ⊥ give the first relational reading of a non-classical negation.</a:t>
            </a:r>
            <a:endParaRPr lang="en-US" sz="1300" dirty="0"/>
          </a:p>
        </p:txBody>
      </p:sp>
      <p:sp>
        <p:nvSpPr>
          <p:cNvPr id="11" name="hist1__bg"/>
          <p:cNvSpPr/>
          <p:nvPr/>
        </p:nvSpPr>
        <p:spPr>
          <a:xfrm>
            <a:off x="548640" y="3319272"/>
            <a:ext cx="11091672" cy="1371600"/>
          </a:xfrm>
          <a:prstGeom prst="roundRect">
            <a:avLst>
              <a:gd name="adj" fmla="val 4667"/>
            </a:avLst>
          </a:prstGeom>
          <a:solidFill>
            <a:srgbClr val="EFF6F5"/>
          </a:solidFill>
          <a:ln/>
        </p:spPr>
      </p:sp>
      <p:sp>
        <p:nvSpPr>
          <p:cNvPr id="12" name="hist1__accent"/>
          <p:cNvSpPr/>
          <p:nvPr/>
        </p:nvSpPr>
        <p:spPr>
          <a:xfrm>
            <a:off x="548640" y="3447288"/>
            <a:ext cx="41148" cy="1115568"/>
          </a:xfrm>
          <a:prstGeom prst="rect">
            <a:avLst/>
          </a:prstGeom>
          <a:solidFill>
            <a:srgbClr val="147D74"/>
          </a:solidFill>
          <a:ln/>
        </p:spPr>
      </p:sp>
      <p:sp>
        <p:nvSpPr>
          <p:cNvPr id="13" name="hist1__title"/>
          <p:cNvSpPr/>
          <p:nvPr/>
        </p:nvSpPr>
        <p:spPr>
          <a:xfrm>
            <a:off x="960120" y="3465576"/>
            <a:ext cx="1036015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50" b="1" dirty="0">
                <a:solidFill>
                  <a:srgbClr val="2A24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1993 — Dunn, “Star and Perp”</a:t>
            </a:r>
            <a:endParaRPr lang="en-US" sz="1650" dirty="0"/>
          </a:p>
        </p:txBody>
      </p:sp>
      <p:sp>
        <p:nvSpPr>
          <p:cNvPr id="14" name="hist1__body"/>
          <p:cNvSpPr/>
          <p:nvPr/>
        </p:nvSpPr>
        <p:spPr>
          <a:xfrm>
            <a:off x="960120" y="3895344"/>
            <a:ext cx="10360152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4A44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negation as impossibility: ∼A holds at x iff no C-compatible state verifies A. The weakest negation satisfying only contraposition is called subminimal.</a:t>
            </a:r>
            <a:endParaRPr lang="en-US" sz="1300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4008"/>
          </a:xfrm>
          <a:prstGeom prst="rect">
            <a:avLst/>
          </a:prstGeom>
          <a:solidFill>
            <a:srgbClr val="E8A33D"/>
          </a:solidFill>
          <a:ln/>
        </p:spPr>
      </p:sp>
      <p:sp>
        <p:nvSpPr>
          <p:cNvPr id="3" name="Shape 1"/>
          <p:cNvSpPr/>
          <p:nvPr/>
        </p:nvSpPr>
        <p:spPr>
          <a:xfrm>
            <a:off x="548640" y="384048"/>
            <a:ext cx="146304" cy="146304"/>
          </a:xfrm>
          <a:prstGeom prst="rect">
            <a:avLst/>
          </a:prstGeom>
          <a:solidFill>
            <a:srgbClr val="E8A33D"/>
          </a:solidFill>
          <a:ln/>
        </p:spPr>
      </p:sp>
      <p:sp>
        <p:nvSpPr>
          <p:cNvPr id="4" name="Text 2"/>
          <p:cNvSpPr/>
          <p:nvPr/>
        </p:nvSpPr>
        <p:spPr>
          <a:xfrm>
            <a:off x="795528" y="310896"/>
            <a:ext cx="1090879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CATEGORICAL + TOPOLOGICAL PAYOFF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548640" y="621792"/>
            <a:ext cx="11091672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2A24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𝔻𝔽 ≃ De Morgan frames, functorially</a:t>
            </a:r>
            <a:endParaRPr lang="en-US" sz="2800" dirty="0"/>
          </a:p>
        </p:txBody>
      </p:sp>
      <p:sp>
        <p:nvSpPr>
          <p:cNvPr id="6" name="Shape 4"/>
          <p:cNvSpPr/>
          <p:nvPr/>
        </p:nvSpPr>
        <p:spPr>
          <a:xfrm>
            <a:off x="548640" y="1417320"/>
            <a:ext cx="822960" cy="32004"/>
          </a:xfrm>
          <a:prstGeom prst="rect">
            <a:avLst/>
          </a:prstGeom>
          <a:solidFill>
            <a:srgbClr val="E8A33D"/>
          </a:solidFill>
          <a:ln/>
        </p:spPr>
      </p:sp>
      <p:pic>
        <p:nvPicPr>
          <p:cNvPr id="7" name="Image 0" descr="/home/claude/tacl/img/functor_demorga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5837" y="1783080"/>
            <a:ext cx="6937278" cy="2606040"/>
          </a:xfrm>
          <a:prstGeom prst="rect">
            <a:avLst/>
          </a:prstGeom>
        </p:spPr>
      </p:pic>
      <p:sp>
        <p:nvSpPr>
          <p:cNvPr id="8" name="Shape 5"/>
          <p:cNvSpPr/>
          <p:nvPr/>
        </p:nvSpPr>
        <p:spPr>
          <a:xfrm>
            <a:off x="548640" y="4617720"/>
            <a:ext cx="11091672" cy="1508760"/>
          </a:xfrm>
          <a:prstGeom prst="roundRect">
            <a:avLst>
              <a:gd name="adj" fmla="val 4242"/>
            </a:avLst>
          </a:prstGeom>
          <a:solidFill>
            <a:srgbClr val="EFF6F5"/>
          </a:solidFill>
          <a:ln/>
        </p:spPr>
      </p:sp>
      <p:sp>
        <p:nvSpPr>
          <p:cNvPr id="9" name="Shape 6"/>
          <p:cNvSpPr/>
          <p:nvPr/>
        </p:nvSpPr>
        <p:spPr>
          <a:xfrm>
            <a:off x="548640" y="4745736"/>
            <a:ext cx="41148" cy="1252728"/>
          </a:xfrm>
          <a:prstGeom prst="rect">
            <a:avLst/>
          </a:prstGeom>
          <a:solidFill>
            <a:srgbClr val="147D74"/>
          </a:solidFill>
          <a:ln/>
        </p:spPr>
      </p:sp>
      <p:sp>
        <p:nvSpPr>
          <p:cNvPr id="10" name="Text 7"/>
          <p:cNvSpPr/>
          <p:nvPr/>
        </p:nvSpPr>
        <p:spPr>
          <a:xfrm>
            <a:off x="960120" y="4754880"/>
            <a:ext cx="10360152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350" b="1" dirty="0">
                <a:solidFill>
                  <a:srgbClr val="147D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Topological version: </a:t>
            </a:r>
            <a:r>
              <a:rPr lang="en-US" sz="1350" dirty="0">
                <a:solidFill>
                  <a:srgbClr val="1F4A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D-spaces (Celani-style topologized D-frames) correspond to Cornish’s De Morgan spaces exactly as the discrete frames do — the correspondence carries the topology along unchanged.</a:t>
            </a:r>
            <a:endParaRPr lang="en-US" sz="1350" dirty="0"/>
          </a:p>
        </p:txBody>
      </p:sp>
      <p:sp>
        <p:nvSpPr>
          <p:cNvPr id="11" name="Shape 8"/>
          <p:cNvSpPr/>
          <p:nvPr/>
        </p:nvSpPr>
        <p:spPr>
          <a:xfrm>
            <a:off x="548640" y="6547104"/>
            <a:ext cx="11091672" cy="18288"/>
          </a:xfrm>
          <a:prstGeom prst="rect">
            <a:avLst/>
          </a:prstGeom>
          <a:solidFill>
            <a:srgbClr val="E9E5F2"/>
          </a:solidFill>
          <a:ln/>
        </p:spPr>
      </p:sp>
      <p:sp>
        <p:nvSpPr>
          <p:cNvPr id="12" name="Shape 9"/>
          <p:cNvSpPr/>
          <p:nvPr/>
        </p:nvSpPr>
        <p:spPr>
          <a:xfrm>
            <a:off x="548640" y="6547104"/>
            <a:ext cx="9507147" cy="18288"/>
          </a:xfrm>
          <a:prstGeom prst="rect">
            <a:avLst/>
          </a:prstGeom>
          <a:solidFill>
            <a:srgbClr val="E8A33D"/>
          </a:solidFill>
          <a:ln/>
        </p:spPr>
      </p:sp>
      <p:sp>
        <p:nvSpPr>
          <p:cNvPr id="13" name="Text 10"/>
          <p:cNvSpPr/>
          <p:nvPr/>
        </p:nvSpPr>
        <p:spPr>
          <a:xfrm>
            <a:off x="548640" y="6583680"/>
            <a:ext cx="2743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8783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TACL 2026</a:t>
            </a:r>
            <a:endParaRPr lang="en-US" sz="950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1B15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052560" y="-1828800"/>
            <a:ext cx="5120640" cy="5120640"/>
          </a:xfrm>
          <a:prstGeom prst="ellipse">
            <a:avLst/>
          </a:prstGeom>
          <a:solidFill>
            <a:srgbClr val="2E2260">
              <a:alpha val="42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-2377440" y="3840480"/>
            <a:ext cx="4572000" cy="4572000"/>
          </a:xfrm>
          <a:prstGeom prst="ellipse">
            <a:avLst/>
          </a:prstGeom>
          <a:solidFill>
            <a:srgbClr val="2E2260">
              <a:alpha val="30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1965960"/>
            <a:ext cx="32004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7200" b="1" dirty="0">
                <a:solidFill>
                  <a:srgbClr val="2E226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05</a:t>
            </a:r>
            <a:endParaRPr lang="en-US" sz="7200" dirty="0"/>
          </a:p>
        </p:txBody>
      </p:sp>
      <p:sp>
        <p:nvSpPr>
          <p:cNvPr id="5" name="Shape 3"/>
          <p:cNvSpPr/>
          <p:nvPr/>
        </p:nvSpPr>
        <p:spPr>
          <a:xfrm>
            <a:off x="685800" y="3246120"/>
            <a:ext cx="1005840" cy="32004"/>
          </a:xfrm>
          <a:prstGeom prst="rect">
            <a:avLst/>
          </a:prstGeom>
          <a:solidFill>
            <a:srgbClr val="2E2260"/>
          </a:solidFill>
          <a:ln/>
        </p:spPr>
      </p:sp>
      <p:sp>
        <p:nvSpPr>
          <p:cNvPr id="6" name="Text 4"/>
          <p:cNvSpPr/>
          <p:nvPr/>
        </p:nvSpPr>
        <p:spPr>
          <a:xfrm>
            <a:off x="640080" y="3429000"/>
            <a:ext cx="9601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Conclusion</a:t>
            </a:r>
            <a:endParaRPr lang="en-US" sz="3600" dirty="0"/>
          </a:p>
        </p:txBody>
      </p:sp>
      <p:sp>
        <p:nvSpPr>
          <p:cNvPr id="7" name="Text 5"/>
          <p:cNvSpPr/>
          <p:nvPr/>
        </p:nvSpPr>
        <p:spPr>
          <a:xfrm>
            <a:off x="640080" y="4251960"/>
            <a:ext cx="8778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500" i="1" dirty="0">
                <a:solidFill>
                  <a:srgbClr val="C9C3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relational vocabulary, one functorial recipe, and a whole hierarchy of negations.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640080" y="6080760"/>
            <a:ext cx="1417320" cy="45720"/>
          </a:xfrm>
          <a:prstGeom prst="rect">
            <a:avLst/>
          </a:prstGeom>
          <a:solidFill>
            <a:srgbClr val="3A3358"/>
          </a:solidFill>
          <a:ln/>
        </p:spPr>
      </p:sp>
      <p:sp>
        <p:nvSpPr>
          <p:cNvPr id="9" name="Shape 7"/>
          <p:cNvSpPr/>
          <p:nvPr/>
        </p:nvSpPr>
        <p:spPr>
          <a:xfrm>
            <a:off x="2240280" y="6080760"/>
            <a:ext cx="1417320" cy="45720"/>
          </a:xfrm>
          <a:prstGeom prst="rect">
            <a:avLst/>
          </a:prstGeom>
          <a:solidFill>
            <a:srgbClr val="3A3358"/>
          </a:solidFill>
          <a:ln/>
        </p:spPr>
      </p:sp>
      <p:sp>
        <p:nvSpPr>
          <p:cNvPr id="10" name="Shape 8"/>
          <p:cNvSpPr/>
          <p:nvPr/>
        </p:nvSpPr>
        <p:spPr>
          <a:xfrm>
            <a:off x="3840480" y="6080760"/>
            <a:ext cx="1417320" cy="45720"/>
          </a:xfrm>
          <a:prstGeom prst="rect">
            <a:avLst/>
          </a:prstGeom>
          <a:solidFill>
            <a:srgbClr val="3A3358"/>
          </a:solidFill>
          <a:ln/>
        </p:spPr>
      </p:sp>
      <p:sp>
        <p:nvSpPr>
          <p:cNvPr id="11" name="Shape 9"/>
          <p:cNvSpPr/>
          <p:nvPr/>
        </p:nvSpPr>
        <p:spPr>
          <a:xfrm>
            <a:off x="5440680" y="6080760"/>
            <a:ext cx="1417320" cy="45720"/>
          </a:xfrm>
          <a:prstGeom prst="rect">
            <a:avLst/>
          </a:prstGeom>
          <a:solidFill>
            <a:srgbClr val="3A3358"/>
          </a:solidFill>
          <a:ln/>
        </p:spPr>
      </p:sp>
      <p:sp>
        <p:nvSpPr>
          <p:cNvPr id="12" name="Shape 10"/>
          <p:cNvSpPr/>
          <p:nvPr/>
        </p:nvSpPr>
        <p:spPr>
          <a:xfrm>
            <a:off x="7040880" y="6080760"/>
            <a:ext cx="1417320" cy="45720"/>
          </a:xfrm>
          <a:prstGeom prst="rect">
            <a:avLst/>
          </a:prstGeom>
          <a:solidFill>
            <a:srgbClr val="2E2260"/>
          </a:solidFill>
          <a:ln/>
        </p:spPr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4008"/>
          </a:xfrm>
          <a:prstGeom prst="rect">
            <a:avLst/>
          </a:prstGeom>
          <a:solidFill>
            <a:srgbClr val="2E2260"/>
          </a:solidFill>
          <a:ln/>
        </p:spPr>
      </p:sp>
      <p:sp>
        <p:nvSpPr>
          <p:cNvPr id="3" name="Shape 1"/>
          <p:cNvSpPr/>
          <p:nvPr/>
        </p:nvSpPr>
        <p:spPr>
          <a:xfrm>
            <a:off x="548640" y="384048"/>
            <a:ext cx="146304" cy="146304"/>
          </a:xfrm>
          <a:prstGeom prst="rect">
            <a:avLst/>
          </a:prstGeom>
          <a:solidFill>
            <a:srgbClr val="2E2260"/>
          </a:solidFill>
          <a:ln/>
        </p:spPr>
      </p:sp>
      <p:sp>
        <p:nvSpPr>
          <p:cNvPr id="4" name="Text 2"/>
          <p:cNvSpPr/>
          <p:nvPr/>
        </p:nvSpPr>
        <p:spPr>
          <a:xfrm>
            <a:off x="795528" y="310896"/>
            <a:ext cx="1090879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2E22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SUMMARY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548640" y="621792"/>
            <a:ext cx="11091672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2A24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Conclusions</a:t>
            </a:r>
            <a:endParaRPr lang="en-US" sz="2800" dirty="0"/>
          </a:p>
        </p:txBody>
      </p:sp>
      <p:sp>
        <p:nvSpPr>
          <p:cNvPr id="6" name="Shape 4"/>
          <p:cNvSpPr/>
          <p:nvPr/>
        </p:nvSpPr>
        <p:spPr>
          <a:xfrm>
            <a:off x="548640" y="1417320"/>
            <a:ext cx="822960" cy="32004"/>
          </a:xfrm>
          <a:prstGeom prst="rect">
            <a:avLst/>
          </a:prstGeom>
          <a:solidFill>
            <a:srgbClr val="2E2260"/>
          </a:solidFill>
          <a:ln/>
        </p:spPr>
      </p:sp>
      <p:sp>
        <p:nvSpPr>
          <p:cNvPr id="27" name="Shape 25"/>
          <p:cNvSpPr/>
          <p:nvPr/>
        </p:nvSpPr>
        <p:spPr>
          <a:xfrm>
            <a:off x="548640" y="6547104"/>
            <a:ext cx="11091672" cy="18288"/>
          </a:xfrm>
          <a:prstGeom prst="rect">
            <a:avLst/>
          </a:prstGeom>
          <a:solidFill>
            <a:srgbClr val="E9E5F2"/>
          </a:solidFill>
          <a:ln/>
        </p:spPr>
      </p:sp>
      <p:sp>
        <p:nvSpPr>
          <p:cNvPr id="28" name="Shape 26"/>
          <p:cNvSpPr/>
          <p:nvPr/>
        </p:nvSpPr>
        <p:spPr>
          <a:xfrm>
            <a:off x="548640" y="6547104"/>
            <a:ext cx="10457862" cy="18288"/>
          </a:xfrm>
          <a:prstGeom prst="rect">
            <a:avLst/>
          </a:prstGeom>
          <a:solidFill>
            <a:srgbClr val="2E2260"/>
          </a:solidFill>
          <a:ln/>
        </p:spPr>
      </p:sp>
      <p:sp>
        <p:nvSpPr>
          <p:cNvPr id="29" name="Text 27"/>
          <p:cNvSpPr/>
          <p:nvPr/>
        </p:nvSpPr>
        <p:spPr>
          <a:xfrm>
            <a:off x="548640" y="6583680"/>
            <a:ext cx="2743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8783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TACL 2026</a:t>
            </a:r>
            <a:endParaRPr lang="en-US" sz="950" dirty="0"/>
          </a:p>
        </p:txBody>
      </p:sp>
      <p:sp>
        <p:nvSpPr>
          <p:cNvPr id="7" name="contrib0__bg"/>
          <p:cNvSpPr/>
          <p:nvPr/>
        </p:nvSpPr>
        <p:spPr>
          <a:xfrm>
            <a:off x="548640" y="1828800"/>
            <a:ext cx="11091672" cy="877824"/>
          </a:xfrm>
          <a:prstGeom prst="roundRect">
            <a:avLst>
              <a:gd name="adj" fmla="val 7292"/>
            </a:avLst>
          </a:prstGeom>
          <a:solidFill>
            <a:srgbClr val="F7F5FB"/>
          </a:solidFill>
          <a:ln/>
        </p:spPr>
      </p:sp>
      <p:sp>
        <p:nvSpPr>
          <p:cNvPr id="8" name="contrib0__accent"/>
          <p:cNvSpPr/>
          <p:nvPr/>
        </p:nvSpPr>
        <p:spPr>
          <a:xfrm>
            <a:off x="548640" y="1956816"/>
            <a:ext cx="41148" cy="621792"/>
          </a:xfrm>
          <a:prstGeom prst="rect">
            <a:avLst/>
          </a:prstGeom>
          <a:solidFill>
            <a:srgbClr val="2E2260"/>
          </a:solidFill>
          <a:ln/>
        </p:spPr>
      </p:sp>
      <p:sp>
        <p:nvSpPr>
          <p:cNvPr id="9" name="contrib0__title"/>
          <p:cNvSpPr/>
          <p:nvPr/>
        </p:nvSpPr>
        <p:spPr>
          <a:xfrm>
            <a:off x="960120" y="1828800"/>
            <a:ext cx="3200400" cy="877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E226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Partial bounded morphisms:</a:t>
            </a:r>
            <a:endParaRPr lang="en-US" sz="1300" dirty="0"/>
          </a:p>
        </p:txBody>
      </p:sp>
      <p:sp>
        <p:nvSpPr>
          <p:cNvPr id="10" name="contrib0__body"/>
          <p:cNvSpPr/>
          <p:nvPr/>
        </p:nvSpPr>
        <p:spPr>
          <a:xfrm>
            <a:off x="4160520" y="1828800"/>
            <a:ext cx="7479792" cy="877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2A2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correct structure-preserving maps between compatibility frames — relational, not merely functional, in the back condition.</a:t>
            </a:r>
            <a:endParaRPr lang="en-US" sz="1150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4008"/>
          </a:xfrm>
          <a:prstGeom prst="rect">
            <a:avLst/>
          </a:prstGeom>
          <a:solidFill>
            <a:srgbClr val="2E2260"/>
          </a:solidFill>
          <a:ln/>
        </p:spPr>
      </p:sp>
      <p:sp>
        <p:nvSpPr>
          <p:cNvPr id="3" name="Shape 1"/>
          <p:cNvSpPr/>
          <p:nvPr/>
        </p:nvSpPr>
        <p:spPr>
          <a:xfrm>
            <a:off x="548640" y="384048"/>
            <a:ext cx="146304" cy="146304"/>
          </a:xfrm>
          <a:prstGeom prst="rect">
            <a:avLst/>
          </a:prstGeom>
          <a:solidFill>
            <a:srgbClr val="2E2260"/>
          </a:solidFill>
          <a:ln/>
        </p:spPr>
      </p:sp>
      <p:sp>
        <p:nvSpPr>
          <p:cNvPr id="4" name="Text 2"/>
          <p:cNvSpPr/>
          <p:nvPr/>
        </p:nvSpPr>
        <p:spPr>
          <a:xfrm>
            <a:off x="795528" y="310896"/>
            <a:ext cx="1090879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2E22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SUMMARY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548640" y="621792"/>
            <a:ext cx="11091672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2A24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Conclusions</a:t>
            </a:r>
            <a:endParaRPr lang="en-US" sz="2800" dirty="0"/>
          </a:p>
        </p:txBody>
      </p:sp>
      <p:sp>
        <p:nvSpPr>
          <p:cNvPr id="6" name="Shape 4"/>
          <p:cNvSpPr/>
          <p:nvPr/>
        </p:nvSpPr>
        <p:spPr>
          <a:xfrm>
            <a:off x="548640" y="1417320"/>
            <a:ext cx="822960" cy="32004"/>
          </a:xfrm>
          <a:prstGeom prst="rect">
            <a:avLst/>
          </a:prstGeom>
          <a:solidFill>
            <a:srgbClr val="2E2260"/>
          </a:solidFill>
          <a:ln/>
        </p:spPr>
      </p:sp>
      <p:sp>
        <p:nvSpPr>
          <p:cNvPr id="27" name="Shape 25"/>
          <p:cNvSpPr/>
          <p:nvPr/>
        </p:nvSpPr>
        <p:spPr>
          <a:xfrm>
            <a:off x="548640" y="6547104"/>
            <a:ext cx="11091672" cy="18288"/>
          </a:xfrm>
          <a:prstGeom prst="rect">
            <a:avLst/>
          </a:prstGeom>
          <a:solidFill>
            <a:srgbClr val="E9E5F2"/>
          </a:solidFill>
          <a:ln/>
        </p:spPr>
      </p:sp>
      <p:sp>
        <p:nvSpPr>
          <p:cNvPr id="28" name="Shape 26"/>
          <p:cNvSpPr/>
          <p:nvPr/>
        </p:nvSpPr>
        <p:spPr>
          <a:xfrm>
            <a:off x="548640" y="6547104"/>
            <a:ext cx="10457862" cy="18288"/>
          </a:xfrm>
          <a:prstGeom prst="rect">
            <a:avLst/>
          </a:prstGeom>
          <a:solidFill>
            <a:srgbClr val="2E2260"/>
          </a:solidFill>
          <a:ln/>
        </p:spPr>
      </p:sp>
      <p:sp>
        <p:nvSpPr>
          <p:cNvPr id="29" name="Text 27"/>
          <p:cNvSpPr/>
          <p:nvPr/>
        </p:nvSpPr>
        <p:spPr>
          <a:xfrm>
            <a:off x="548640" y="6583680"/>
            <a:ext cx="2743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8783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TACL 2026</a:t>
            </a:r>
            <a:endParaRPr lang="en-US" sz="950" dirty="0"/>
          </a:p>
        </p:txBody>
      </p:sp>
      <p:sp>
        <p:nvSpPr>
          <p:cNvPr id="7" name="contrib0__bg"/>
          <p:cNvSpPr/>
          <p:nvPr/>
        </p:nvSpPr>
        <p:spPr>
          <a:xfrm>
            <a:off x="548640" y="1828800"/>
            <a:ext cx="11091672" cy="877824"/>
          </a:xfrm>
          <a:prstGeom prst="roundRect">
            <a:avLst>
              <a:gd name="adj" fmla="val 7292"/>
            </a:avLst>
          </a:prstGeom>
          <a:solidFill>
            <a:srgbClr val="F7F5FB"/>
          </a:solidFill>
          <a:ln/>
        </p:spPr>
      </p:sp>
      <p:sp>
        <p:nvSpPr>
          <p:cNvPr id="8" name="contrib0__accent"/>
          <p:cNvSpPr/>
          <p:nvPr/>
        </p:nvSpPr>
        <p:spPr>
          <a:xfrm>
            <a:off x="548640" y="1956816"/>
            <a:ext cx="41148" cy="621792"/>
          </a:xfrm>
          <a:prstGeom prst="rect">
            <a:avLst/>
          </a:prstGeom>
          <a:solidFill>
            <a:srgbClr val="2E2260"/>
          </a:solidFill>
          <a:ln/>
        </p:spPr>
      </p:sp>
      <p:sp>
        <p:nvSpPr>
          <p:cNvPr id="9" name="contrib0__title"/>
          <p:cNvSpPr/>
          <p:nvPr/>
        </p:nvSpPr>
        <p:spPr>
          <a:xfrm>
            <a:off x="960120" y="1828800"/>
            <a:ext cx="3200400" cy="877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E226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Partial bounded morphisms:</a:t>
            </a:r>
            <a:endParaRPr lang="en-US" sz="1300" dirty="0"/>
          </a:p>
        </p:txBody>
      </p:sp>
      <p:sp>
        <p:nvSpPr>
          <p:cNvPr id="10" name="contrib0__body"/>
          <p:cNvSpPr/>
          <p:nvPr/>
        </p:nvSpPr>
        <p:spPr>
          <a:xfrm>
            <a:off x="4160520" y="1828800"/>
            <a:ext cx="7479792" cy="877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2A2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correct structure-preserving maps between compatibility frames — relational, not merely functional, in the back condition.</a:t>
            </a:r>
            <a:endParaRPr lang="en-US" sz="1150" dirty="0"/>
          </a:p>
        </p:txBody>
      </p:sp>
      <p:sp>
        <p:nvSpPr>
          <p:cNvPr id="11" name="contrib1__bg"/>
          <p:cNvSpPr/>
          <p:nvPr/>
        </p:nvSpPr>
        <p:spPr>
          <a:xfrm>
            <a:off x="548640" y="2816352"/>
            <a:ext cx="11091672" cy="877824"/>
          </a:xfrm>
          <a:prstGeom prst="roundRect">
            <a:avLst>
              <a:gd name="adj" fmla="val 7292"/>
            </a:avLst>
          </a:prstGeom>
          <a:solidFill>
            <a:srgbClr val="EFF6F5"/>
          </a:solidFill>
          <a:ln/>
        </p:spPr>
      </p:sp>
      <p:sp>
        <p:nvSpPr>
          <p:cNvPr id="12" name="contrib1__accent"/>
          <p:cNvSpPr/>
          <p:nvPr/>
        </p:nvSpPr>
        <p:spPr>
          <a:xfrm>
            <a:off x="548640" y="2944368"/>
            <a:ext cx="41148" cy="621792"/>
          </a:xfrm>
          <a:prstGeom prst="rect">
            <a:avLst/>
          </a:prstGeom>
          <a:solidFill>
            <a:srgbClr val="147D74"/>
          </a:solidFill>
          <a:ln/>
        </p:spPr>
      </p:sp>
      <p:sp>
        <p:nvSpPr>
          <p:cNvPr id="13" name="contrib1__title"/>
          <p:cNvSpPr/>
          <p:nvPr/>
        </p:nvSpPr>
        <p:spPr>
          <a:xfrm>
            <a:off x="960120" y="2816352"/>
            <a:ext cx="3200400" cy="877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47D7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genuine dual equivalence:</a:t>
            </a:r>
            <a:endParaRPr lang="en-US" sz="1300" dirty="0"/>
          </a:p>
        </p:txBody>
      </p:sp>
      <p:sp>
        <p:nvSpPr>
          <p:cNvPr id="14" name="contrib1__body"/>
          <p:cNvSpPr/>
          <p:nvPr/>
        </p:nvSpPr>
        <p:spPr>
          <a:xfrm>
            <a:off x="4160520" y="2816352"/>
            <a:ext cx="7479792" cy="877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2A2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𝔻_𝔽 ≃ 𝕂_𝕀^op between descriptive compatibility frames and Kᵢ-algebras, extending the earlier discrete duality.</a:t>
            </a:r>
            <a:endParaRPr lang="en-US" sz="1150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4008"/>
          </a:xfrm>
          <a:prstGeom prst="rect">
            <a:avLst/>
          </a:prstGeom>
          <a:solidFill>
            <a:srgbClr val="2E2260"/>
          </a:solidFill>
          <a:ln/>
        </p:spPr>
      </p:sp>
      <p:sp>
        <p:nvSpPr>
          <p:cNvPr id="3" name="Shape 1"/>
          <p:cNvSpPr/>
          <p:nvPr/>
        </p:nvSpPr>
        <p:spPr>
          <a:xfrm>
            <a:off x="548640" y="384048"/>
            <a:ext cx="146304" cy="146304"/>
          </a:xfrm>
          <a:prstGeom prst="rect">
            <a:avLst/>
          </a:prstGeom>
          <a:solidFill>
            <a:srgbClr val="2E2260"/>
          </a:solidFill>
          <a:ln/>
        </p:spPr>
      </p:sp>
      <p:sp>
        <p:nvSpPr>
          <p:cNvPr id="4" name="Text 2"/>
          <p:cNvSpPr/>
          <p:nvPr/>
        </p:nvSpPr>
        <p:spPr>
          <a:xfrm>
            <a:off x="795528" y="310896"/>
            <a:ext cx="1090879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2E22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SUMMARY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548640" y="621792"/>
            <a:ext cx="11091672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2A24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Conclusions</a:t>
            </a:r>
            <a:endParaRPr lang="en-US" sz="2800" dirty="0"/>
          </a:p>
        </p:txBody>
      </p:sp>
      <p:sp>
        <p:nvSpPr>
          <p:cNvPr id="6" name="Shape 4"/>
          <p:cNvSpPr/>
          <p:nvPr/>
        </p:nvSpPr>
        <p:spPr>
          <a:xfrm>
            <a:off x="548640" y="1417320"/>
            <a:ext cx="822960" cy="32004"/>
          </a:xfrm>
          <a:prstGeom prst="rect">
            <a:avLst/>
          </a:prstGeom>
          <a:solidFill>
            <a:srgbClr val="2E2260"/>
          </a:solidFill>
          <a:ln/>
        </p:spPr>
      </p:sp>
      <p:sp>
        <p:nvSpPr>
          <p:cNvPr id="27" name="Shape 25"/>
          <p:cNvSpPr/>
          <p:nvPr/>
        </p:nvSpPr>
        <p:spPr>
          <a:xfrm>
            <a:off x="548640" y="6547104"/>
            <a:ext cx="11091672" cy="18288"/>
          </a:xfrm>
          <a:prstGeom prst="rect">
            <a:avLst/>
          </a:prstGeom>
          <a:solidFill>
            <a:srgbClr val="E9E5F2"/>
          </a:solidFill>
          <a:ln/>
        </p:spPr>
      </p:sp>
      <p:sp>
        <p:nvSpPr>
          <p:cNvPr id="28" name="Shape 26"/>
          <p:cNvSpPr/>
          <p:nvPr/>
        </p:nvSpPr>
        <p:spPr>
          <a:xfrm>
            <a:off x="548640" y="6547104"/>
            <a:ext cx="10457862" cy="18288"/>
          </a:xfrm>
          <a:prstGeom prst="rect">
            <a:avLst/>
          </a:prstGeom>
          <a:solidFill>
            <a:srgbClr val="2E2260"/>
          </a:solidFill>
          <a:ln/>
        </p:spPr>
      </p:sp>
      <p:sp>
        <p:nvSpPr>
          <p:cNvPr id="29" name="Text 27"/>
          <p:cNvSpPr/>
          <p:nvPr/>
        </p:nvSpPr>
        <p:spPr>
          <a:xfrm>
            <a:off x="548640" y="6583680"/>
            <a:ext cx="2743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8783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TACL 2026</a:t>
            </a:r>
            <a:endParaRPr lang="en-US" sz="950" dirty="0"/>
          </a:p>
        </p:txBody>
      </p:sp>
      <p:sp>
        <p:nvSpPr>
          <p:cNvPr id="7" name="contrib0__bg"/>
          <p:cNvSpPr/>
          <p:nvPr/>
        </p:nvSpPr>
        <p:spPr>
          <a:xfrm>
            <a:off x="548640" y="1828800"/>
            <a:ext cx="11091672" cy="877824"/>
          </a:xfrm>
          <a:prstGeom prst="roundRect">
            <a:avLst>
              <a:gd name="adj" fmla="val 7292"/>
            </a:avLst>
          </a:prstGeom>
          <a:solidFill>
            <a:srgbClr val="F7F5FB"/>
          </a:solidFill>
          <a:ln/>
        </p:spPr>
      </p:sp>
      <p:sp>
        <p:nvSpPr>
          <p:cNvPr id="8" name="contrib0__accent"/>
          <p:cNvSpPr/>
          <p:nvPr/>
        </p:nvSpPr>
        <p:spPr>
          <a:xfrm>
            <a:off x="548640" y="1956816"/>
            <a:ext cx="41148" cy="621792"/>
          </a:xfrm>
          <a:prstGeom prst="rect">
            <a:avLst/>
          </a:prstGeom>
          <a:solidFill>
            <a:srgbClr val="2E2260"/>
          </a:solidFill>
          <a:ln/>
        </p:spPr>
      </p:sp>
      <p:sp>
        <p:nvSpPr>
          <p:cNvPr id="9" name="contrib0__title"/>
          <p:cNvSpPr/>
          <p:nvPr/>
        </p:nvSpPr>
        <p:spPr>
          <a:xfrm>
            <a:off x="960120" y="1828800"/>
            <a:ext cx="3200400" cy="877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E226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Partial bounded morphisms:</a:t>
            </a:r>
            <a:endParaRPr lang="en-US" sz="1300" dirty="0"/>
          </a:p>
        </p:txBody>
      </p:sp>
      <p:sp>
        <p:nvSpPr>
          <p:cNvPr id="10" name="contrib0__body"/>
          <p:cNvSpPr/>
          <p:nvPr/>
        </p:nvSpPr>
        <p:spPr>
          <a:xfrm>
            <a:off x="4160520" y="1828800"/>
            <a:ext cx="7479792" cy="877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2A2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correct structure-preserving maps between compatibility frames — relational, not merely functional, in the back condition.</a:t>
            </a:r>
            <a:endParaRPr lang="en-US" sz="1150" dirty="0"/>
          </a:p>
        </p:txBody>
      </p:sp>
      <p:sp>
        <p:nvSpPr>
          <p:cNvPr id="11" name="contrib1__bg"/>
          <p:cNvSpPr/>
          <p:nvPr/>
        </p:nvSpPr>
        <p:spPr>
          <a:xfrm>
            <a:off x="548640" y="2816352"/>
            <a:ext cx="11091672" cy="877824"/>
          </a:xfrm>
          <a:prstGeom prst="roundRect">
            <a:avLst>
              <a:gd name="adj" fmla="val 7292"/>
            </a:avLst>
          </a:prstGeom>
          <a:solidFill>
            <a:srgbClr val="EFF6F5"/>
          </a:solidFill>
          <a:ln/>
        </p:spPr>
      </p:sp>
      <p:sp>
        <p:nvSpPr>
          <p:cNvPr id="12" name="contrib1__accent"/>
          <p:cNvSpPr/>
          <p:nvPr/>
        </p:nvSpPr>
        <p:spPr>
          <a:xfrm>
            <a:off x="548640" y="2944368"/>
            <a:ext cx="41148" cy="621792"/>
          </a:xfrm>
          <a:prstGeom prst="rect">
            <a:avLst/>
          </a:prstGeom>
          <a:solidFill>
            <a:srgbClr val="147D74"/>
          </a:solidFill>
          <a:ln/>
        </p:spPr>
      </p:sp>
      <p:sp>
        <p:nvSpPr>
          <p:cNvPr id="13" name="contrib1__title"/>
          <p:cNvSpPr/>
          <p:nvPr/>
        </p:nvSpPr>
        <p:spPr>
          <a:xfrm>
            <a:off x="960120" y="2816352"/>
            <a:ext cx="3200400" cy="877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47D7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genuine dual equivalence:</a:t>
            </a:r>
            <a:endParaRPr lang="en-US" sz="1300" dirty="0"/>
          </a:p>
        </p:txBody>
      </p:sp>
      <p:sp>
        <p:nvSpPr>
          <p:cNvPr id="14" name="contrib1__body"/>
          <p:cNvSpPr/>
          <p:nvPr/>
        </p:nvSpPr>
        <p:spPr>
          <a:xfrm>
            <a:off x="4160520" y="2816352"/>
            <a:ext cx="7479792" cy="877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2A2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𝔻_𝔽 ≃ 𝕂_𝕀^op between descriptive compatibility frames and Kᵢ-algebras, extending the earlier discrete duality.</a:t>
            </a:r>
            <a:endParaRPr lang="en-US" sz="1150" dirty="0"/>
          </a:p>
        </p:txBody>
      </p:sp>
      <p:sp>
        <p:nvSpPr>
          <p:cNvPr id="15" name="contrib2__bg"/>
          <p:cNvSpPr/>
          <p:nvPr/>
        </p:nvSpPr>
        <p:spPr>
          <a:xfrm>
            <a:off x="548640" y="3803904"/>
            <a:ext cx="11091672" cy="877824"/>
          </a:xfrm>
          <a:prstGeom prst="roundRect">
            <a:avLst>
              <a:gd name="adj" fmla="val 7292"/>
            </a:avLst>
          </a:prstGeom>
          <a:solidFill>
            <a:srgbClr val="F7F5FB"/>
          </a:solidFill>
          <a:ln/>
        </p:spPr>
      </p:sp>
      <p:sp>
        <p:nvSpPr>
          <p:cNvPr id="16" name="contrib2__accent"/>
          <p:cNvSpPr/>
          <p:nvPr/>
        </p:nvSpPr>
        <p:spPr>
          <a:xfrm>
            <a:off x="548640" y="3931920"/>
            <a:ext cx="41148" cy="621792"/>
          </a:xfrm>
          <a:prstGeom prst="rect">
            <a:avLst/>
          </a:prstGeom>
          <a:solidFill>
            <a:srgbClr val="2E2260"/>
          </a:solidFill>
          <a:ln/>
        </p:spPr>
      </p:sp>
      <p:sp>
        <p:nvSpPr>
          <p:cNvPr id="17" name="contrib2__title"/>
          <p:cNvSpPr/>
          <p:nvPr/>
        </p:nvSpPr>
        <p:spPr>
          <a:xfrm>
            <a:off x="960120" y="3803904"/>
            <a:ext cx="3200400" cy="877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E226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Compatibility with Celani’s ¬-spaces:</a:t>
            </a:r>
            <a:endParaRPr lang="en-US" sz="1300" dirty="0"/>
          </a:p>
        </p:txBody>
      </p:sp>
      <p:sp>
        <p:nvSpPr>
          <p:cNvPr id="18" name="contrib2__body"/>
          <p:cNvSpPr/>
          <p:nvPr/>
        </p:nvSpPr>
        <p:spPr>
          <a:xfrm>
            <a:off x="4160520" y="3803904"/>
            <a:ext cx="7479792" cy="877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2A2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situating the new duality inside established duality theory for distributive lattices with negation.</a:t>
            </a:r>
            <a:endParaRPr lang="en-US" sz="1150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4008"/>
          </a:xfrm>
          <a:prstGeom prst="rect">
            <a:avLst/>
          </a:prstGeom>
          <a:solidFill>
            <a:srgbClr val="2E2260"/>
          </a:solidFill>
          <a:ln/>
        </p:spPr>
      </p:sp>
      <p:sp>
        <p:nvSpPr>
          <p:cNvPr id="3" name="Shape 1"/>
          <p:cNvSpPr/>
          <p:nvPr/>
        </p:nvSpPr>
        <p:spPr>
          <a:xfrm>
            <a:off x="548640" y="384048"/>
            <a:ext cx="146304" cy="146304"/>
          </a:xfrm>
          <a:prstGeom prst="rect">
            <a:avLst/>
          </a:prstGeom>
          <a:solidFill>
            <a:srgbClr val="2E2260"/>
          </a:solidFill>
          <a:ln/>
        </p:spPr>
      </p:sp>
      <p:sp>
        <p:nvSpPr>
          <p:cNvPr id="4" name="Text 2"/>
          <p:cNvSpPr/>
          <p:nvPr/>
        </p:nvSpPr>
        <p:spPr>
          <a:xfrm>
            <a:off x="795528" y="310896"/>
            <a:ext cx="1090879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2E22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SUMMARY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548640" y="621792"/>
            <a:ext cx="11091672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2A24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Conclusions</a:t>
            </a:r>
            <a:endParaRPr lang="en-US" sz="2800" dirty="0"/>
          </a:p>
        </p:txBody>
      </p:sp>
      <p:sp>
        <p:nvSpPr>
          <p:cNvPr id="6" name="Shape 4"/>
          <p:cNvSpPr/>
          <p:nvPr/>
        </p:nvSpPr>
        <p:spPr>
          <a:xfrm>
            <a:off x="548640" y="1417320"/>
            <a:ext cx="822960" cy="32004"/>
          </a:xfrm>
          <a:prstGeom prst="rect">
            <a:avLst/>
          </a:prstGeom>
          <a:solidFill>
            <a:srgbClr val="2E2260"/>
          </a:solidFill>
          <a:ln/>
        </p:spPr>
      </p:sp>
      <p:sp>
        <p:nvSpPr>
          <p:cNvPr id="27" name="Shape 25"/>
          <p:cNvSpPr/>
          <p:nvPr/>
        </p:nvSpPr>
        <p:spPr>
          <a:xfrm>
            <a:off x="548640" y="6547104"/>
            <a:ext cx="11091672" cy="18288"/>
          </a:xfrm>
          <a:prstGeom prst="rect">
            <a:avLst/>
          </a:prstGeom>
          <a:solidFill>
            <a:srgbClr val="E9E5F2"/>
          </a:solidFill>
          <a:ln/>
        </p:spPr>
      </p:sp>
      <p:sp>
        <p:nvSpPr>
          <p:cNvPr id="28" name="Shape 26"/>
          <p:cNvSpPr/>
          <p:nvPr/>
        </p:nvSpPr>
        <p:spPr>
          <a:xfrm>
            <a:off x="548640" y="6547104"/>
            <a:ext cx="10457862" cy="18288"/>
          </a:xfrm>
          <a:prstGeom prst="rect">
            <a:avLst/>
          </a:prstGeom>
          <a:solidFill>
            <a:srgbClr val="2E2260"/>
          </a:solidFill>
          <a:ln/>
        </p:spPr>
      </p:sp>
      <p:sp>
        <p:nvSpPr>
          <p:cNvPr id="29" name="Text 27"/>
          <p:cNvSpPr/>
          <p:nvPr/>
        </p:nvSpPr>
        <p:spPr>
          <a:xfrm>
            <a:off x="548640" y="6583680"/>
            <a:ext cx="2743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8783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TACL 2026</a:t>
            </a:r>
            <a:endParaRPr lang="en-US" sz="950" dirty="0"/>
          </a:p>
        </p:txBody>
      </p:sp>
      <p:sp>
        <p:nvSpPr>
          <p:cNvPr id="7" name="contrib0__bg"/>
          <p:cNvSpPr/>
          <p:nvPr/>
        </p:nvSpPr>
        <p:spPr>
          <a:xfrm>
            <a:off x="548640" y="1828800"/>
            <a:ext cx="11091672" cy="877824"/>
          </a:xfrm>
          <a:prstGeom prst="roundRect">
            <a:avLst>
              <a:gd name="adj" fmla="val 7292"/>
            </a:avLst>
          </a:prstGeom>
          <a:solidFill>
            <a:srgbClr val="F7F5FB"/>
          </a:solidFill>
          <a:ln/>
        </p:spPr>
      </p:sp>
      <p:sp>
        <p:nvSpPr>
          <p:cNvPr id="8" name="contrib0__accent"/>
          <p:cNvSpPr/>
          <p:nvPr/>
        </p:nvSpPr>
        <p:spPr>
          <a:xfrm>
            <a:off x="548640" y="1956816"/>
            <a:ext cx="41148" cy="621792"/>
          </a:xfrm>
          <a:prstGeom prst="rect">
            <a:avLst/>
          </a:prstGeom>
          <a:solidFill>
            <a:srgbClr val="2E2260"/>
          </a:solidFill>
          <a:ln/>
        </p:spPr>
      </p:sp>
      <p:sp>
        <p:nvSpPr>
          <p:cNvPr id="9" name="contrib0__title"/>
          <p:cNvSpPr/>
          <p:nvPr/>
        </p:nvSpPr>
        <p:spPr>
          <a:xfrm>
            <a:off x="960120" y="1828800"/>
            <a:ext cx="3200400" cy="877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E226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Partial bounded morphisms:</a:t>
            </a:r>
            <a:endParaRPr lang="en-US" sz="1300" dirty="0"/>
          </a:p>
        </p:txBody>
      </p:sp>
      <p:sp>
        <p:nvSpPr>
          <p:cNvPr id="10" name="contrib0__body"/>
          <p:cNvSpPr/>
          <p:nvPr/>
        </p:nvSpPr>
        <p:spPr>
          <a:xfrm>
            <a:off x="4160520" y="1828800"/>
            <a:ext cx="7479792" cy="877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2A2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correct structure-preserving maps between compatibility frames — relational, not merely functional, in the back condition.</a:t>
            </a:r>
            <a:endParaRPr lang="en-US" sz="1150" dirty="0"/>
          </a:p>
        </p:txBody>
      </p:sp>
      <p:sp>
        <p:nvSpPr>
          <p:cNvPr id="11" name="contrib1__bg"/>
          <p:cNvSpPr/>
          <p:nvPr/>
        </p:nvSpPr>
        <p:spPr>
          <a:xfrm>
            <a:off x="548640" y="2816352"/>
            <a:ext cx="11091672" cy="877824"/>
          </a:xfrm>
          <a:prstGeom prst="roundRect">
            <a:avLst>
              <a:gd name="adj" fmla="val 7292"/>
            </a:avLst>
          </a:prstGeom>
          <a:solidFill>
            <a:srgbClr val="EFF6F5"/>
          </a:solidFill>
          <a:ln/>
        </p:spPr>
      </p:sp>
      <p:sp>
        <p:nvSpPr>
          <p:cNvPr id="12" name="contrib1__accent"/>
          <p:cNvSpPr/>
          <p:nvPr/>
        </p:nvSpPr>
        <p:spPr>
          <a:xfrm>
            <a:off x="548640" y="2944368"/>
            <a:ext cx="41148" cy="621792"/>
          </a:xfrm>
          <a:prstGeom prst="rect">
            <a:avLst/>
          </a:prstGeom>
          <a:solidFill>
            <a:srgbClr val="147D74"/>
          </a:solidFill>
          <a:ln/>
        </p:spPr>
      </p:sp>
      <p:sp>
        <p:nvSpPr>
          <p:cNvPr id="13" name="contrib1__title"/>
          <p:cNvSpPr/>
          <p:nvPr/>
        </p:nvSpPr>
        <p:spPr>
          <a:xfrm>
            <a:off x="960120" y="2816352"/>
            <a:ext cx="3200400" cy="877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47D7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genuine dual equivalence:</a:t>
            </a:r>
            <a:endParaRPr lang="en-US" sz="1300" dirty="0"/>
          </a:p>
        </p:txBody>
      </p:sp>
      <p:sp>
        <p:nvSpPr>
          <p:cNvPr id="14" name="contrib1__body"/>
          <p:cNvSpPr/>
          <p:nvPr/>
        </p:nvSpPr>
        <p:spPr>
          <a:xfrm>
            <a:off x="4160520" y="2816352"/>
            <a:ext cx="7479792" cy="877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2A2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𝔻_𝔽 ≃ 𝕂_𝕀^op between descriptive compatibility frames and Kᵢ-algebras, extending the earlier discrete duality.</a:t>
            </a:r>
            <a:endParaRPr lang="en-US" sz="1150" dirty="0"/>
          </a:p>
        </p:txBody>
      </p:sp>
      <p:sp>
        <p:nvSpPr>
          <p:cNvPr id="15" name="contrib2__bg"/>
          <p:cNvSpPr/>
          <p:nvPr/>
        </p:nvSpPr>
        <p:spPr>
          <a:xfrm>
            <a:off x="548640" y="3803904"/>
            <a:ext cx="11091672" cy="877824"/>
          </a:xfrm>
          <a:prstGeom prst="roundRect">
            <a:avLst>
              <a:gd name="adj" fmla="val 7292"/>
            </a:avLst>
          </a:prstGeom>
          <a:solidFill>
            <a:srgbClr val="F7F5FB"/>
          </a:solidFill>
          <a:ln/>
        </p:spPr>
      </p:sp>
      <p:sp>
        <p:nvSpPr>
          <p:cNvPr id="16" name="contrib2__accent"/>
          <p:cNvSpPr/>
          <p:nvPr/>
        </p:nvSpPr>
        <p:spPr>
          <a:xfrm>
            <a:off x="548640" y="3931920"/>
            <a:ext cx="41148" cy="621792"/>
          </a:xfrm>
          <a:prstGeom prst="rect">
            <a:avLst/>
          </a:prstGeom>
          <a:solidFill>
            <a:srgbClr val="2E2260"/>
          </a:solidFill>
          <a:ln/>
        </p:spPr>
      </p:sp>
      <p:sp>
        <p:nvSpPr>
          <p:cNvPr id="17" name="contrib2__title"/>
          <p:cNvSpPr/>
          <p:nvPr/>
        </p:nvSpPr>
        <p:spPr>
          <a:xfrm>
            <a:off x="960120" y="3803904"/>
            <a:ext cx="3200400" cy="877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E226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Compatibility with Celani’s ¬-spaces:</a:t>
            </a:r>
            <a:endParaRPr lang="en-US" sz="1300" dirty="0"/>
          </a:p>
        </p:txBody>
      </p:sp>
      <p:sp>
        <p:nvSpPr>
          <p:cNvPr id="18" name="contrib2__body"/>
          <p:cNvSpPr/>
          <p:nvPr/>
        </p:nvSpPr>
        <p:spPr>
          <a:xfrm>
            <a:off x="4160520" y="3803904"/>
            <a:ext cx="7479792" cy="877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2A2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situating the new duality inside established duality theory for distributive lattices with negation.</a:t>
            </a:r>
            <a:endParaRPr lang="en-US" sz="1150" dirty="0"/>
          </a:p>
        </p:txBody>
      </p:sp>
      <p:sp>
        <p:nvSpPr>
          <p:cNvPr id="19" name="contrib3__bg"/>
          <p:cNvSpPr/>
          <p:nvPr/>
        </p:nvSpPr>
        <p:spPr>
          <a:xfrm>
            <a:off x="548640" y="4791456"/>
            <a:ext cx="11091672" cy="877824"/>
          </a:xfrm>
          <a:prstGeom prst="roundRect">
            <a:avLst>
              <a:gd name="adj" fmla="val 7292"/>
            </a:avLst>
          </a:prstGeom>
          <a:solidFill>
            <a:srgbClr val="EFF6F5"/>
          </a:solidFill>
          <a:ln/>
        </p:spPr>
      </p:sp>
      <p:sp>
        <p:nvSpPr>
          <p:cNvPr id="20" name="contrib3__accent"/>
          <p:cNvSpPr/>
          <p:nvPr/>
        </p:nvSpPr>
        <p:spPr>
          <a:xfrm>
            <a:off x="548640" y="4919472"/>
            <a:ext cx="41148" cy="621792"/>
          </a:xfrm>
          <a:prstGeom prst="rect">
            <a:avLst/>
          </a:prstGeom>
          <a:solidFill>
            <a:srgbClr val="E8A33D"/>
          </a:solidFill>
          <a:ln/>
        </p:spPr>
      </p:sp>
      <p:sp>
        <p:nvSpPr>
          <p:cNvPr id="21" name="contrib3__title"/>
          <p:cNvSpPr/>
          <p:nvPr/>
        </p:nvSpPr>
        <p:spPr>
          <a:xfrm>
            <a:off x="960120" y="4791456"/>
            <a:ext cx="3200400" cy="877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E8A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First-order characterizations:</a:t>
            </a:r>
            <a:endParaRPr lang="en-US" sz="1300" dirty="0"/>
          </a:p>
        </p:txBody>
      </p:sp>
      <p:sp>
        <p:nvSpPr>
          <p:cNvPr id="22" name="contrib3__body"/>
          <p:cNvSpPr/>
          <p:nvPr/>
        </p:nvSpPr>
        <p:spPr>
          <a:xfrm>
            <a:off x="4160520" y="4791456"/>
            <a:ext cx="7479792" cy="877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2A2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explicit frame conditions pinning down De Morgan, Kleene, pseudocomplemented, Stone and ortho negation within one relational vocabulary.</a:t>
            </a:r>
            <a:endParaRPr lang="en-US" sz="1150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4008"/>
          </a:xfrm>
          <a:prstGeom prst="rect">
            <a:avLst/>
          </a:prstGeom>
          <a:solidFill>
            <a:srgbClr val="2E2260"/>
          </a:solidFill>
          <a:ln/>
        </p:spPr>
      </p:sp>
      <p:sp>
        <p:nvSpPr>
          <p:cNvPr id="3" name="Shape 1"/>
          <p:cNvSpPr/>
          <p:nvPr/>
        </p:nvSpPr>
        <p:spPr>
          <a:xfrm>
            <a:off x="548640" y="384048"/>
            <a:ext cx="146304" cy="146304"/>
          </a:xfrm>
          <a:prstGeom prst="rect">
            <a:avLst/>
          </a:prstGeom>
          <a:solidFill>
            <a:srgbClr val="2E2260"/>
          </a:solidFill>
          <a:ln/>
        </p:spPr>
      </p:sp>
      <p:sp>
        <p:nvSpPr>
          <p:cNvPr id="4" name="Text 2"/>
          <p:cNvSpPr/>
          <p:nvPr/>
        </p:nvSpPr>
        <p:spPr>
          <a:xfrm>
            <a:off x="795528" y="310896"/>
            <a:ext cx="1090879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2E22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SUMMARY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548640" y="621792"/>
            <a:ext cx="11091672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2A24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Conclusions</a:t>
            </a:r>
            <a:endParaRPr lang="en-US" sz="2800" dirty="0"/>
          </a:p>
        </p:txBody>
      </p:sp>
      <p:sp>
        <p:nvSpPr>
          <p:cNvPr id="6" name="Shape 4"/>
          <p:cNvSpPr/>
          <p:nvPr/>
        </p:nvSpPr>
        <p:spPr>
          <a:xfrm>
            <a:off x="548640" y="1417320"/>
            <a:ext cx="822960" cy="32004"/>
          </a:xfrm>
          <a:prstGeom prst="rect">
            <a:avLst/>
          </a:prstGeom>
          <a:solidFill>
            <a:srgbClr val="2E2260"/>
          </a:solidFill>
          <a:ln/>
        </p:spPr>
      </p:sp>
      <p:sp>
        <p:nvSpPr>
          <p:cNvPr id="27" name="Shape 25"/>
          <p:cNvSpPr/>
          <p:nvPr/>
        </p:nvSpPr>
        <p:spPr>
          <a:xfrm>
            <a:off x="548640" y="6547104"/>
            <a:ext cx="11091672" cy="18288"/>
          </a:xfrm>
          <a:prstGeom prst="rect">
            <a:avLst/>
          </a:prstGeom>
          <a:solidFill>
            <a:srgbClr val="E9E5F2"/>
          </a:solidFill>
          <a:ln/>
        </p:spPr>
      </p:sp>
      <p:sp>
        <p:nvSpPr>
          <p:cNvPr id="28" name="Shape 26"/>
          <p:cNvSpPr/>
          <p:nvPr/>
        </p:nvSpPr>
        <p:spPr>
          <a:xfrm>
            <a:off x="548640" y="6547104"/>
            <a:ext cx="10457862" cy="18288"/>
          </a:xfrm>
          <a:prstGeom prst="rect">
            <a:avLst/>
          </a:prstGeom>
          <a:solidFill>
            <a:srgbClr val="2E2260"/>
          </a:solidFill>
          <a:ln/>
        </p:spPr>
      </p:sp>
      <p:sp>
        <p:nvSpPr>
          <p:cNvPr id="29" name="Text 27"/>
          <p:cNvSpPr/>
          <p:nvPr/>
        </p:nvSpPr>
        <p:spPr>
          <a:xfrm>
            <a:off x="548640" y="6583680"/>
            <a:ext cx="2743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8783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TACL 2026</a:t>
            </a:r>
            <a:endParaRPr lang="en-US" sz="950" dirty="0"/>
          </a:p>
        </p:txBody>
      </p:sp>
      <p:sp>
        <p:nvSpPr>
          <p:cNvPr id="7" name="contrib0__bg"/>
          <p:cNvSpPr/>
          <p:nvPr/>
        </p:nvSpPr>
        <p:spPr>
          <a:xfrm>
            <a:off x="548640" y="1828800"/>
            <a:ext cx="11091672" cy="877824"/>
          </a:xfrm>
          <a:prstGeom prst="roundRect">
            <a:avLst>
              <a:gd name="adj" fmla="val 7292"/>
            </a:avLst>
          </a:prstGeom>
          <a:solidFill>
            <a:srgbClr val="F7F5FB"/>
          </a:solidFill>
          <a:ln/>
        </p:spPr>
      </p:sp>
      <p:sp>
        <p:nvSpPr>
          <p:cNvPr id="8" name="contrib0__accent"/>
          <p:cNvSpPr/>
          <p:nvPr/>
        </p:nvSpPr>
        <p:spPr>
          <a:xfrm>
            <a:off x="548640" y="1956816"/>
            <a:ext cx="41148" cy="621792"/>
          </a:xfrm>
          <a:prstGeom prst="rect">
            <a:avLst/>
          </a:prstGeom>
          <a:solidFill>
            <a:srgbClr val="2E2260"/>
          </a:solidFill>
          <a:ln/>
        </p:spPr>
      </p:sp>
      <p:sp>
        <p:nvSpPr>
          <p:cNvPr id="9" name="contrib0__title"/>
          <p:cNvSpPr/>
          <p:nvPr/>
        </p:nvSpPr>
        <p:spPr>
          <a:xfrm>
            <a:off x="960120" y="1828800"/>
            <a:ext cx="3200400" cy="877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E226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Partial bounded morphisms:</a:t>
            </a:r>
            <a:endParaRPr lang="en-US" sz="1300" dirty="0"/>
          </a:p>
        </p:txBody>
      </p:sp>
      <p:sp>
        <p:nvSpPr>
          <p:cNvPr id="10" name="contrib0__body"/>
          <p:cNvSpPr/>
          <p:nvPr/>
        </p:nvSpPr>
        <p:spPr>
          <a:xfrm>
            <a:off x="4160520" y="1828800"/>
            <a:ext cx="7479792" cy="877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2A2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correct structure-preserving maps between compatibility frames — relational, not merely functional, in the back condition.</a:t>
            </a:r>
            <a:endParaRPr lang="en-US" sz="1150" dirty="0"/>
          </a:p>
        </p:txBody>
      </p:sp>
      <p:sp>
        <p:nvSpPr>
          <p:cNvPr id="11" name="contrib1__bg"/>
          <p:cNvSpPr/>
          <p:nvPr/>
        </p:nvSpPr>
        <p:spPr>
          <a:xfrm>
            <a:off x="548640" y="2816352"/>
            <a:ext cx="11091672" cy="877824"/>
          </a:xfrm>
          <a:prstGeom prst="roundRect">
            <a:avLst>
              <a:gd name="adj" fmla="val 7292"/>
            </a:avLst>
          </a:prstGeom>
          <a:solidFill>
            <a:srgbClr val="EFF6F5"/>
          </a:solidFill>
          <a:ln/>
        </p:spPr>
      </p:sp>
      <p:sp>
        <p:nvSpPr>
          <p:cNvPr id="12" name="contrib1__accent"/>
          <p:cNvSpPr/>
          <p:nvPr/>
        </p:nvSpPr>
        <p:spPr>
          <a:xfrm>
            <a:off x="548640" y="2944368"/>
            <a:ext cx="41148" cy="621792"/>
          </a:xfrm>
          <a:prstGeom prst="rect">
            <a:avLst/>
          </a:prstGeom>
          <a:solidFill>
            <a:srgbClr val="147D74"/>
          </a:solidFill>
          <a:ln/>
        </p:spPr>
      </p:sp>
      <p:sp>
        <p:nvSpPr>
          <p:cNvPr id="13" name="contrib1__title"/>
          <p:cNvSpPr/>
          <p:nvPr/>
        </p:nvSpPr>
        <p:spPr>
          <a:xfrm>
            <a:off x="960120" y="2816352"/>
            <a:ext cx="3200400" cy="877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47D7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genuine dual equivalence:</a:t>
            </a:r>
            <a:endParaRPr lang="en-US" sz="1300" dirty="0"/>
          </a:p>
        </p:txBody>
      </p:sp>
      <p:sp>
        <p:nvSpPr>
          <p:cNvPr id="14" name="contrib1__body"/>
          <p:cNvSpPr/>
          <p:nvPr/>
        </p:nvSpPr>
        <p:spPr>
          <a:xfrm>
            <a:off x="4160520" y="2816352"/>
            <a:ext cx="7479792" cy="877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2A2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𝔻_𝔽 ≃ 𝕂_𝕀^op between descriptive compatibility frames and Kᵢ-algebras, extending the earlier discrete duality.</a:t>
            </a:r>
            <a:endParaRPr lang="en-US" sz="1150" dirty="0"/>
          </a:p>
        </p:txBody>
      </p:sp>
      <p:sp>
        <p:nvSpPr>
          <p:cNvPr id="15" name="contrib2__bg"/>
          <p:cNvSpPr/>
          <p:nvPr/>
        </p:nvSpPr>
        <p:spPr>
          <a:xfrm>
            <a:off x="548640" y="3803904"/>
            <a:ext cx="11091672" cy="877824"/>
          </a:xfrm>
          <a:prstGeom prst="roundRect">
            <a:avLst>
              <a:gd name="adj" fmla="val 7292"/>
            </a:avLst>
          </a:prstGeom>
          <a:solidFill>
            <a:srgbClr val="F7F5FB"/>
          </a:solidFill>
          <a:ln/>
        </p:spPr>
      </p:sp>
      <p:sp>
        <p:nvSpPr>
          <p:cNvPr id="16" name="contrib2__accent"/>
          <p:cNvSpPr/>
          <p:nvPr/>
        </p:nvSpPr>
        <p:spPr>
          <a:xfrm>
            <a:off x="548640" y="3931920"/>
            <a:ext cx="41148" cy="621792"/>
          </a:xfrm>
          <a:prstGeom prst="rect">
            <a:avLst/>
          </a:prstGeom>
          <a:solidFill>
            <a:srgbClr val="2E2260"/>
          </a:solidFill>
          <a:ln/>
        </p:spPr>
      </p:sp>
      <p:sp>
        <p:nvSpPr>
          <p:cNvPr id="17" name="contrib2__title"/>
          <p:cNvSpPr/>
          <p:nvPr/>
        </p:nvSpPr>
        <p:spPr>
          <a:xfrm>
            <a:off x="960120" y="3803904"/>
            <a:ext cx="3200400" cy="877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E226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Compatibility with Celani’s ¬-spaces:</a:t>
            </a:r>
            <a:endParaRPr lang="en-US" sz="1300" dirty="0"/>
          </a:p>
        </p:txBody>
      </p:sp>
      <p:sp>
        <p:nvSpPr>
          <p:cNvPr id="18" name="contrib2__body"/>
          <p:cNvSpPr/>
          <p:nvPr/>
        </p:nvSpPr>
        <p:spPr>
          <a:xfrm>
            <a:off x="4160520" y="3803904"/>
            <a:ext cx="7479792" cy="877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2A2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situating the new duality inside established duality theory for distributive lattices with negation.</a:t>
            </a:r>
            <a:endParaRPr lang="en-US" sz="1150" dirty="0"/>
          </a:p>
        </p:txBody>
      </p:sp>
      <p:sp>
        <p:nvSpPr>
          <p:cNvPr id="19" name="contrib3__bg"/>
          <p:cNvSpPr/>
          <p:nvPr/>
        </p:nvSpPr>
        <p:spPr>
          <a:xfrm>
            <a:off x="561340" y="4791456"/>
            <a:ext cx="11091672" cy="877824"/>
          </a:xfrm>
          <a:prstGeom prst="roundRect">
            <a:avLst>
              <a:gd name="adj" fmla="val 7292"/>
            </a:avLst>
          </a:prstGeom>
          <a:solidFill>
            <a:srgbClr val="EFF6F5"/>
          </a:solidFill>
          <a:ln/>
        </p:spPr>
      </p:sp>
      <p:sp>
        <p:nvSpPr>
          <p:cNvPr id="20" name="contrib3__accent"/>
          <p:cNvSpPr/>
          <p:nvPr/>
        </p:nvSpPr>
        <p:spPr>
          <a:xfrm>
            <a:off x="548640" y="4919472"/>
            <a:ext cx="41148" cy="621792"/>
          </a:xfrm>
          <a:prstGeom prst="rect">
            <a:avLst/>
          </a:prstGeom>
          <a:solidFill>
            <a:srgbClr val="E8A33D"/>
          </a:solidFill>
          <a:ln/>
        </p:spPr>
      </p:sp>
      <p:sp>
        <p:nvSpPr>
          <p:cNvPr id="21" name="contrib3__title"/>
          <p:cNvSpPr/>
          <p:nvPr/>
        </p:nvSpPr>
        <p:spPr>
          <a:xfrm>
            <a:off x="960120" y="4791456"/>
            <a:ext cx="3200400" cy="877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E8A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First-order characterizations:</a:t>
            </a:r>
            <a:endParaRPr lang="en-US" sz="1300" dirty="0"/>
          </a:p>
        </p:txBody>
      </p:sp>
      <p:sp>
        <p:nvSpPr>
          <p:cNvPr id="22" name="contrib3__body"/>
          <p:cNvSpPr/>
          <p:nvPr/>
        </p:nvSpPr>
        <p:spPr>
          <a:xfrm>
            <a:off x="4160520" y="4791456"/>
            <a:ext cx="7479792" cy="877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2A2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explicit frame conditions pinning down De Morgan, Kleene, pseudocomplemented, Stone and ortho negation within one relational vocabulary.</a:t>
            </a:r>
            <a:endParaRPr lang="en-US" sz="1150" dirty="0"/>
          </a:p>
        </p:txBody>
      </p:sp>
      <p:sp>
        <p:nvSpPr>
          <p:cNvPr id="23" name="contrib4__bg"/>
          <p:cNvSpPr/>
          <p:nvPr/>
        </p:nvSpPr>
        <p:spPr>
          <a:xfrm>
            <a:off x="548640" y="5779008"/>
            <a:ext cx="11091672" cy="877824"/>
          </a:xfrm>
          <a:prstGeom prst="roundRect">
            <a:avLst>
              <a:gd name="adj" fmla="val 7292"/>
            </a:avLst>
          </a:prstGeom>
          <a:solidFill>
            <a:srgbClr val="F7F5FB"/>
          </a:solidFill>
          <a:ln/>
        </p:spPr>
      </p:sp>
      <p:sp>
        <p:nvSpPr>
          <p:cNvPr id="24" name="contrib4__accent"/>
          <p:cNvSpPr/>
          <p:nvPr/>
        </p:nvSpPr>
        <p:spPr>
          <a:xfrm>
            <a:off x="548640" y="5907024"/>
            <a:ext cx="41148" cy="621792"/>
          </a:xfrm>
          <a:prstGeom prst="rect">
            <a:avLst/>
          </a:prstGeom>
          <a:solidFill>
            <a:srgbClr val="147D74"/>
          </a:solidFill>
          <a:ln/>
        </p:spPr>
      </p:sp>
      <p:sp>
        <p:nvSpPr>
          <p:cNvPr id="25" name="contrib4__title"/>
          <p:cNvSpPr/>
          <p:nvPr/>
        </p:nvSpPr>
        <p:spPr>
          <a:xfrm>
            <a:off x="960120" y="5779008"/>
            <a:ext cx="3200400" cy="877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47D7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Extension along Dunn’s kite:</a:t>
            </a:r>
            <a:endParaRPr lang="en-US" sz="1300" dirty="0"/>
          </a:p>
        </p:txBody>
      </p:sp>
      <p:sp>
        <p:nvSpPr>
          <p:cNvPr id="26" name="contrib4__body"/>
          <p:cNvSpPr/>
          <p:nvPr/>
        </p:nvSpPr>
        <p:spPr>
          <a:xfrm>
            <a:off x="4160520" y="5779008"/>
            <a:ext cx="7479792" cy="877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2A2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 exhaustive frames / Kᵤ-algebras and K₋ frames / K₋-algebras, reaching regular double Stone algebras as well.</a:t>
            </a:r>
            <a:endParaRPr lang="en-US" sz="1150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4008"/>
          </a:xfrm>
          <a:prstGeom prst="rect">
            <a:avLst/>
          </a:prstGeom>
          <a:solidFill>
            <a:srgbClr val="2E2260"/>
          </a:solidFill>
          <a:ln/>
        </p:spPr>
      </p:sp>
      <p:sp>
        <p:nvSpPr>
          <p:cNvPr id="3" name="Shape 1"/>
          <p:cNvSpPr/>
          <p:nvPr/>
        </p:nvSpPr>
        <p:spPr>
          <a:xfrm>
            <a:off x="548640" y="384048"/>
            <a:ext cx="146304" cy="146304"/>
          </a:xfrm>
          <a:prstGeom prst="rect">
            <a:avLst/>
          </a:prstGeom>
          <a:solidFill>
            <a:srgbClr val="2E2260"/>
          </a:solidFill>
          <a:ln/>
        </p:spPr>
      </p:sp>
      <p:sp>
        <p:nvSpPr>
          <p:cNvPr id="4" name="Text 2"/>
          <p:cNvSpPr/>
          <p:nvPr/>
        </p:nvSpPr>
        <p:spPr>
          <a:xfrm>
            <a:off x="795528" y="310896"/>
            <a:ext cx="1090879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2E22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BIBLIOGRAPHY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548640" y="621792"/>
            <a:ext cx="11091672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2A24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Main references</a:t>
            </a:r>
            <a:endParaRPr lang="en-US" sz="2800" dirty="0"/>
          </a:p>
        </p:txBody>
      </p:sp>
      <p:sp>
        <p:nvSpPr>
          <p:cNvPr id="6" name="Shape 4"/>
          <p:cNvSpPr/>
          <p:nvPr/>
        </p:nvSpPr>
        <p:spPr>
          <a:xfrm>
            <a:off x="548640" y="1417320"/>
            <a:ext cx="822960" cy="32004"/>
          </a:xfrm>
          <a:prstGeom prst="rect">
            <a:avLst/>
          </a:prstGeom>
          <a:solidFill>
            <a:srgbClr val="2E2260"/>
          </a:solidFill>
          <a:ln/>
        </p:spPr>
      </p:sp>
      <p:sp>
        <p:nvSpPr>
          <p:cNvPr id="7" name="Shape 5"/>
          <p:cNvSpPr/>
          <p:nvPr/>
        </p:nvSpPr>
        <p:spPr>
          <a:xfrm>
            <a:off x="548640" y="1828800"/>
            <a:ext cx="5454396" cy="4343400"/>
          </a:xfrm>
          <a:prstGeom prst="roundRect">
            <a:avLst>
              <a:gd name="adj" fmla="val 1474"/>
            </a:avLst>
          </a:prstGeom>
          <a:solidFill>
            <a:srgbClr val="F7F5FB"/>
          </a:solidFill>
          <a:ln/>
        </p:spPr>
      </p:sp>
      <p:sp>
        <p:nvSpPr>
          <p:cNvPr id="8" name="Shape 6"/>
          <p:cNvSpPr/>
          <p:nvPr/>
        </p:nvSpPr>
        <p:spPr>
          <a:xfrm>
            <a:off x="548640" y="1956816"/>
            <a:ext cx="41148" cy="4087368"/>
          </a:xfrm>
          <a:prstGeom prst="rect">
            <a:avLst/>
          </a:prstGeom>
          <a:solidFill>
            <a:srgbClr val="2E2260"/>
          </a:solidFill>
          <a:ln/>
        </p:spPr>
      </p:sp>
      <p:sp>
        <p:nvSpPr>
          <p:cNvPr id="9" name="Text 7"/>
          <p:cNvSpPr/>
          <p:nvPr/>
        </p:nvSpPr>
        <p:spPr>
          <a:xfrm>
            <a:off x="914400" y="2011680"/>
            <a:ext cx="4951476" cy="4023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2000"/>
              </a:lnSpc>
              <a:spcAft>
                <a:spcPts val="1100"/>
              </a:spcAft>
              <a:buNone/>
            </a:pPr>
            <a:r>
              <a:rPr lang="en-US" sz="1100" dirty="0">
                <a:solidFill>
                  <a:srgbClr val="2A2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[1]  A. Kumar, N. Gaur, B. Dewan. A categorical analysis of compatibility frames. Journal of Logic and Computation, 35(4), 2025.</a:t>
            </a:r>
            <a:endParaRPr lang="en-US" sz="1100" dirty="0"/>
          </a:p>
          <a:p>
            <a:pPr marL="0" indent="0">
              <a:lnSpc>
                <a:spcPct val="122000"/>
              </a:lnSpc>
              <a:spcAft>
                <a:spcPts val="1100"/>
              </a:spcAft>
              <a:buNone/>
            </a:pPr>
            <a:r>
              <a:rPr lang="en-US" sz="1100" dirty="0">
                <a:solidFill>
                  <a:srgbClr val="2A2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[2]  P. Blackburn, M. de Rijke, Y. Venema. Modal Logic. Cambridge University Press, 2001.</a:t>
            </a:r>
            <a:endParaRPr lang="en-US" sz="1100" dirty="0"/>
          </a:p>
          <a:p>
            <a:pPr marL="0" indent="0">
              <a:lnSpc>
                <a:spcPct val="122000"/>
              </a:lnSpc>
              <a:spcAft>
                <a:spcPts val="1100"/>
              </a:spcAft>
              <a:buNone/>
            </a:pPr>
            <a:r>
              <a:rPr lang="en-US" sz="1100" dirty="0">
                <a:solidFill>
                  <a:srgbClr val="2A2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[3]  S. A. Celani. Distributive lattices with a negation operator. Mathematical Logic Quarterly, 45(2):199–216, 1999.</a:t>
            </a:r>
            <a:endParaRPr lang="en-US" sz="1100" dirty="0"/>
          </a:p>
          <a:p>
            <a:pPr marL="0" indent="0">
              <a:lnSpc>
                <a:spcPct val="122000"/>
              </a:lnSpc>
              <a:spcAft>
                <a:spcPts val="1100"/>
              </a:spcAft>
              <a:buNone/>
            </a:pPr>
            <a:r>
              <a:rPr lang="en-US" sz="1100" dirty="0">
                <a:solidFill>
                  <a:srgbClr val="2A2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[4]  W. H. Cornish, P. Fowler. Coproducts of De Morgan algebras. Bull. Aust. Math. Soc., 16(1):1–13, 1977.</a:t>
            </a:r>
            <a:endParaRPr lang="en-US" sz="1100" dirty="0"/>
          </a:p>
          <a:p>
            <a:pPr marL="0" indent="0">
              <a:lnSpc>
                <a:spcPct val="122000"/>
              </a:lnSpc>
              <a:spcAft>
                <a:spcPts val="1100"/>
              </a:spcAft>
              <a:buNone/>
            </a:pPr>
            <a:r>
              <a:rPr lang="en-US" sz="1100" dirty="0">
                <a:solidFill>
                  <a:srgbClr val="2A2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[5]  J. M. Dunn. Star and perp: Two treatments of negation. Philosophical Perspectives, 7:331–357, 1993.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548640" y="6547104"/>
            <a:ext cx="11091672" cy="18288"/>
          </a:xfrm>
          <a:prstGeom prst="rect">
            <a:avLst/>
          </a:prstGeom>
          <a:solidFill>
            <a:srgbClr val="E9E5F2"/>
          </a:solidFill>
          <a:ln/>
        </p:spPr>
      </p:sp>
      <p:sp>
        <p:nvSpPr>
          <p:cNvPr id="14" name="Shape 12"/>
          <p:cNvSpPr/>
          <p:nvPr/>
        </p:nvSpPr>
        <p:spPr>
          <a:xfrm>
            <a:off x="548640" y="6547104"/>
            <a:ext cx="10774767" cy="18288"/>
          </a:xfrm>
          <a:prstGeom prst="rect">
            <a:avLst/>
          </a:prstGeom>
          <a:solidFill>
            <a:srgbClr val="2E2260"/>
          </a:solidFill>
          <a:ln/>
        </p:spPr>
      </p:sp>
      <p:sp>
        <p:nvSpPr>
          <p:cNvPr id="15" name="Text 13"/>
          <p:cNvSpPr/>
          <p:nvPr/>
        </p:nvSpPr>
        <p:spPr>
          <a:xfrm>
            <a:off x="548640" y="6583680"/>
            <a:ext cx="2743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8783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TACL 2026</a:t>
            </a:r>
            <a:endParaRPr lang="en-US" sz="950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4008"/>
          </a:xfrm>
          <a:prstGeom prst="rect">
            <a:avLst/>
          </a:prstGeom>
          <a:solidFill>
            <a:srgbClr val="2E2260"/>
          </a:solidFill>
          <a:ln/>
        </p:spPr>
      </p:sp>
      <p:sp>
        <p:nvSpPr>
          <p:cNvPr id="3" name="Shape 1"/>
          <p:cNvSpPr/>
          <p:nvPr/>
        </p:nvSpPr>
        <p:spPr>
          <a:xfrm>
            <a:off x="548640" y="384048"/>
            <a:ext cx="146304" cy="146304"/>
          </a:xfrm>
          <a:prstGeom prst="rect">
            <a:avLst/>
          </a:prstGeom>
          <a:solidFill>
            <a:srgbClr val="2E2260"/>
          </a:solidFill>
          <a:ln/>
        </p:spPr>
      </p:sp>
      <p:sp>
        <p:nvSpPr>
          <p:cNvPr id="4" name="Text 2"/>
          <p:cNvSpPr/>
          <p:nvPr/>
        </p:nvSpPr>
        <p:spPr>
          <a:xfrm>
            <a:off x="795528" y="310896"/>
            <a:ext cx="1090879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2E22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BIBLIOGRAPHY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548640" y="621792"/>
            <a:ext cx="11091672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2A24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Main references</a:t>
            </a:r>
            <a:endParaRPr lang="en-US" sz="2800" dirty="0"/>
          </a:p>
        </p:txBody>
      </p:sp>
      <p:sp>
        <p:nvSpPr>
          <p:cNvPr id="6" name="Shape 4"/>
          <p:cNvSpPr/>
          <p:nvPr/>
        </p:nvSpPr>
        <p:spPr>
          <a:xfrm>
            <a:off x="548640" y="1417320"/>
            <a:ext cx="822960" cy="32004"/>
          </a:xfrm>
          <a:prstGeom prst="rect">
            <a:avLst/>
          </a:prstGeom>
          <a:solidFill>
            <a:srgbClr val="2E2260"/>
          </a:solidFill>
          <a:ln/>
        </p:spPr>
      </p:sp>
      <p:sp>
        <p:nvSpPr>
          <p:cNvPr id="7" name="Shape 5"/>
          <p:cNvSpPr/>
          <p:nvPr/>
        </p:nvSpPr>
        <p:spPr>
          <a:xfrm>
            <a:off x="548640" y="1828800"/>
            <a:ext cx="5454396" cy="4343400"/>
          </a:xfrm>
          <a:prstGeom prst="roundRect">
            <a:avLst>
              <a:gd name="adj" fmla="val 1474"/>
            </a:avLst>
          </a:prstGeom>
          <a:solidFill>
            <a:srgbClr val="F7F5FB"/>
          </a:solidFill>
          <a:ln/>
        </p:spPr>
      </p:sp>
      <p:sp>
        <p:nvSpPr>
          <p:cNvPr id="8" name="Shape 6"/>
          <p:cNvSpPr/>
          <p:nvPr/>
        </p:nvSpPr>
        <p:spPr>
          <a:xfrm>
            <a:off x="548640" y="1956816"/>
            <a:ext cx="41148" cy="4087368"/>
          </a:xfrm>
          <a:prstGeom prst="rect">
            <a:avLst/>
          </a:prstGeom>
          <a:solidFill>
            <a:srgbClr val="2E2260"/>
          </a:solidFill>
          <a:ln/>
        </p:spPr>
      </p:sp>
      <p:sp>
        <p:nvSpPr>
          <p:cNvPr id="9" name="Text 7"/>
          <p:cNvSpPr/>
          <p:nvPr/>
        </p:nvSpPr>
        <p:spPr>
          <a:xfrm>
            <a:off x="914400" y="2011680"/>
            <a:ext cx="4951476" cy="4023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2000"/>
              </a:lnSpc>
              <a:spcAft>
                <a:spcPts val="1100"/>
              </a:spcAft>
              <a:buNone/>
            </a:pPr>
            <a:r>
              <a:rPr lang="en-US" sz="1100" dirty="0">
                <a:solidFill>
                  <a:srgbClr val="2A2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[1]  A. Kumar, N. Gaur, B. Dewan. A categorical analysis of compatibility frames. Journal of Logic and Computation, 35(4), 2025.</a:t>
            </a:r>
            <a:endParaRPr lang="en-US" sz="1100" dirty="0"/>
          </a:p>
          <a:p>
            <a:pPr marL="0" indent="0">
              <a:lnSpc>
                <a:spcPct val="122000"/>
              </a:lnSpc>
              <a:spcAft>
                <a:spcPts val="1100"/>
              </a:spcAft>
              <a:buNone/>
            </a:pPr>
            <a:r>
              <a:rPr lang="en-US" sz="1100" dirty="0">
                <a:solidFill>
                  <a:srgbClr val="2A2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[2]  P. Blackburn, M. de Rijke, Y. Venema. Modal Logic. Cambridge University Press, 2001.</a:t>
            </a:r>
            <a:endParaRPr lang="en-US" sz="1100" dirty="0"/>
          </a:p>
          <a:p>
            <a:pPr marL="0" indent="0">
              <a:lnSpc>
                <a:spcPct val="122000"/>
              </a:lnSpc>
              <a:spcAft>
                <a:spcPts val="1100"/>
              </a:spcAft>
              <a:buNone/>
            </a:pPr>
            <a:r>
              <a:rPr lang="en-US" sz="1100" dirty="0">
                <a:solidFill>
                  <a:srgbClr val="2A2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[3]  S. A. Celani. Distributive lattices with a negation operator. Mathematical Logic Quarterly, 45(2):199–216, 1999.</a:t>
            </a:r>
            <a:endParaRPr lang="en-US" sz="1100" dirty="0"/>
          </a:p>
          <a:p>
            <a:pPr marL="0" indent="0">
              <a:lnSpc>
                <a:spcPct val="122000"/>
              </a:lnSpc>
              <a:spcAft>
                <a:spcPts val="1100"/>
              </a:spcAft>
              <a:buNone/>
            </a:pPr>
            <a:r>
              <a:rPr lang="en-US" sz="1100" dirty="0">
                <a:solidFill>
                  <a:srgbClr val="2A2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[4]  W. H. Cornish, P. Fowler. Coproducts of De Morgan algebras. Bull. Aust. Math. Soc., 16(1):1–13, 1977.</a:t>
            </a:r>
            <a:endParaRPr lang="en-US" sz="1100" dirty="0"/>
          </a:p>
          <a:p>
            <a:pPr marL="0" indent="0">
              <a:lnSpc>
                <a:spcPct val="122000"/>
              </a:lnSpc>
              <a:spcAft>
                <a:spcPts val="1100"/>
              </a:spcAft>
              <a:buNone/>
            </a:pPr>
            <a:r>
              <a:rPr lang="en-US" sz="1100" dirty="0">
                <a:solidFill>
                  <a:srgbClr val="2A2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[5]  J. M. Dunn. Star and perp: Two treatments of negation. Philosophical Perspectives, 7:331–357, 1993.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6185916" y="1828800"/>
            <a:ext cx="5454396" cy="4343400"/>
          </a:xfrm>
          <a:prstGeom prst="roundRect">
            <a:avLst>
              <a:gd name="adj" fmla="val 1474"/>
            </a:avLst>
          </a:prstGeom>
          <a:solidFill>
            <a:srgbClr val="EFF6F5"/>
          </a:solidFill>
          <a:ln/>
        </p:spPr>
      </p:sp>
      <p:sp>
        <p:nvSpPr>
          <p:cNvPr id="11" name="Shape 9"/>
          <p:cNvSpPr/>
          <p:nvPr/>
        </p:nvSpPr>
        <p:spPr>
          <a:xfrm>
            <a:off x="6185916" y="1956816"/>
            <a:ext cx="41148" cy="4087368"/>
          </a:xfrm>
          <a:prstGeom prst="rect">
            <a:avLst/>
          </a:prstGeom>
          <a:solidFill>
            <a:srgbClr val="147D74"/>
          </a:solidFill>
          <a:ln/>
        </p:spPr>
      </p:sp>
      <p:sp>
        <p:nvSpPr>
          <p:cNvPr id="12" name="Text 10"/>
          <p:cNvSpPr/>
          <p:nvPr/>
        </p:nvSpPr>
        <p:spPr>
          <a:xfrm>
            <a:off x="6551676" y="2011680"/>
            <a:ext cx="4951476" cy="4023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2000"/>
              </a:lnSpc>
              <a:spcAft>
                <a:spcPts val="1100"/>
              </a:spcAft>
              <a:buNone/>
            </a:pPr>
            <a:r>
              <a:rPr lang="en-US" sz="1100" dirty="0">
                <a:solidFill>
                  <a:srgbClr val="1F4A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[6]  J. M. Dunn. Generalized Galois logics: Completeness and classicality. In Logic at Work, pp. 3–32. Springer, 1996.</a:t>
            </a:r>
            <a:endParaRPr lang="en-US" sz="1100" dirty="0"/>
          </a:p>
          <a:p>
            <a:pPr marL="0" indent="0">
              <a:lnSpc>
                <a:spcPct val="122000"/>
              </a:lnSpc>
              <a:spcAft>
                <a:spcPts val="1100"/>
              </a:spcAft>
              <a:buNone/>
            </a:pPr>
            <a:r>
              <a:rPr lang="en-US" sz="1100" dirty="0">
                <a:solidFill>
                  <a:srgbClr val="1F4A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[7]  M. Gehrke, S. van Gool. Topological Duality for Distributive Lattices: Theory and Applications. Cambridge University Press, 2024.</a:t>
            </a:r>
            <a:endParaRPr lang="en-US" sz="1100" dirty="0"/>
          </a:p>
          <a:p>
            <a:pPr marL="0" indent="0">
              <a:lnSpc>
                <a:spcPct val="122000"/>
              </a:lnSpc>
              <a:spcAft>
                <a:spcPts val="1100"/>
              </a:spcAft>
              <a:buNone/>
            </a:pPr>
            <a:r>
              <a:rPr lang="en-US" sz="1100" dirty="0">
                <a:solidFill>
                  <a:srgbClr val="1F4A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[8]  A. Kumar, M. Banerjee. Kleene algebras and logic: Boolean and rough set representations, 3-valued, rough set and perp semantics. Studia Logica, 105(3):439–469, 2017.</a:t>
            </a:r>
            <a:endParaRPr lang="en-US" sz="1100" dirty="0"/>
          </a:p>
          <a:p>
            <a:pPr marL="0" indent="0">
              <a:lnSpc>
                <a:spcPct val="122000"/>
              </a:lnSpc>
              <a:spcAft>
                <a:spcPts val="1100"/>
              </a:spcAft>
              <a:buNone/>
            </a:pPr>
            <a:r>
              <a:rPr lang="en-US" sz="1100" dirty="0">
                <a:solidFill>
                  <a:srgbClr val="1F4A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[9]  Y. Shramko. Negation in the context of gaggle theory. Studia Logica, 80(2–3):235–264, 2005.</a:t>
            </a:r>
            <a:endParaRPr lang="en-US" sz="1100" dirty="0"/>
          </a:p>
          <a:p>
            <a:pPr marL="0" indent="0">
              <a:lnSpc>
                <a:spcPct val="122000"/>
              </a:lnSpc>
              <a:spcAft>
                <a:spcPts val="1100"/>
              </a:spcAft>
              <a:buNone/>
            </a:pPr>
            <a:r>
              <a:rPr lang="en-US" sz="1100" dirty="0">
                <a:solidFill>
                  <a:srgbClr val="1F4A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[10]  V. Sofronie-Stokkermans. Duality and canonical extensions of bounded distributive lattices with operators… I. Studia Logica, 64(1):93–132, 2000.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548640" y="6547104"/>
            <a:ext cx="11091672" cy="18288"/>
          </a:xfrm>
          <a:prstGeom prst="rect">
            <a:avLst/>
          </a:prstGeom>
          <a:solidFill>
            <a:srgbClr val="E9E5F2"/>
          </a:solidFill>
          <a:ln/>
        </p:spPr>
      </p:sp>
      <p:sp>
        <p:nvSpPr>
          <p:cNvPr id="14" name="Shape 12"/>
          <p:cNvSpPr/>
          <p:nvPr/>
        </p:nvSpPr>
        <p:spPr>
          <a:xfrm>
            <a:off x="548640" y="6547104"/>
            <a:ext cx="10774767" cy="18288"/>
          </a:xfrm>
          <a:prstGeom prst="rect">
            <a:avLst/>
          </a:prstGeom>
          <a:solidFill>
            <a:srgbClr val="2E2260"/>
          </a:solidFill>
          <a:ln/>
        </p:spPr>
      </p:sp>
      <p:sp>
        <p:nvSpPr>
          <p:cNvPr id="15" name="Text 13"/>
          <p:cNvSpPr/>
          <p:nvPr/>
        </p:nvSpPr>
        <p:spPr>
          <a:xfrm>
            <a:off x="548640" y="6583680"/>
            <a:ext cx="2743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8783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TACL 2026</a:t>
            </a:r>
            <a:endParaRPr lang="en-US" sz="950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bg>
      <p:bgPr>
        <a:solidFill>
          <a:srgbClr val="1B15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2011680" y="4023360"/>
            <a:ext cx="4754880" cy="4754880"/>
          </a:xfrm>
          <a:prstGeom prst="ellipse">
            <a:avLst/>
          </a:prstGeom>
          <a:solidFill>
            <a:srgbClr val="147D74">
              <a:alpha val="60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9692640" y="-1828800"/>
            <a:ext cx="4754880" cy="4754880"/>
          </a:xfrm>
          <a:prstGeom prst="ellipse">
            <a:avLst/>
          </a:prstGeom>
          <a:solidFill>
            <a:srgbClr val="2E2260">
              <a:alpha val="75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8046720" y="4480560"/>
            <a:ext cx="2194560" cy="2194560"/>
          </a:xfrm>
          <a:prstGeom prst="ellipse">
            <a:avLst/>
          </a:prstGeom>
          <a:solidFill>
            <a:srgbClr val="E8A33D">
              <a:alpha val="40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640080" y="1188720"/>
            <a:ext cx="7315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Thank you</a:t>
            </a:r>
            <a:endParaRPr lang="en-US" sz="4400" dirty="0"/>
          </a:p>
        </p:txBody>
      </p:sp>
      <p:sp>
        <p:nvSpPr>
          <p:cNvPr id="6" name="Shape 4"/>
          <p:cNvSpPr/>
          <p:nvPr/>
        </p:nvSpPr>
        <p:spPr>
          <a:xfrm>
            <a:off x="667512" y="2057400"/>
            <a:ext cx="822960" cy="32004"/>
          </a:xfrm>
          <a:prstGeom prst="rect">
            <a:avLst/>
          </a:prstGeom>
          <a:solidFill>
            <a:srgbClr val="E8A33D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" y="228600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Questions and discussion welcome.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640080" y="3611880"/>
            <a:ext cx="10515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ct val="128000"/>
              </a:lnSpc>
              <a:spcAft>
                <a:spcPts val="800"/>
              </a:spcAft>
              <a:buSzPct val="100000"/>
              <a:buChar char="•"/>
            </a:pP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640080" y="4937760"/>
            <a:ext cx="2926080" cy="18288"/>
          </a:xfrm>
          <a:prstGeom prst="rect">
            <a:avLst/>
          </a:prstGeom>
          <a:solidFill>
            <a:srgbClr val="3A3358"/>
          </a:solidFill>
          <a:ln/>
        </p:spPr>
      </p:sp>
      <p:sp>
        <p:nvSpPr>
          <p:cNvPr id="11" name="Text 9"/>
          <p:cNvSpPr/>
          <p:nvPr/>
        </p:nvSpPr>
        <p:spPr>
          <a:xfrm>
            <a:off x="640080" y="507492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Neha Gaur</a:t>
            </a:r>
            <a:endParaRPr lang="en-US" sz="1550" dirty="0"/>
          </a:p>
        </p:txBody>
      </p:sp>
      <p:sp>
        <p:nvSpPr>
          <p:cNvPr id="12" name="Text 10"/>
          <p:cNvSpPr/>
          <p:nvPr/>
        </p:nvSpPr>
        <p:spPr>
          <a:xfrm>
            <a:off x="640080" y="5440680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A9A3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gaur.neha1947@gmail.com</a:t>
            </a:r>
            <a:endParaRPr lang="en-US" sz="1150" dirty="0"/>
          </a:p>
        </p:txBody>
      </p:sp>
      <p:sp>
        <p:nvSpPr>
          <p:cNvPr id="13" name="Text 11"/>
          <p:cNvSpPr/>
          <p:nvPr/>
        </p:nvSpPr>
        <p:spPr>
          <a:xfrm>
            <a:off x="640080" y="5733288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A9A3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Computer Science Unit, Indian Statistical Institute, Chennai </a:t>
            </a:r>
            <a:r>
              <a:rPr lang="en-US" sz="1150" dirty="0" err="1">
                <a:solidFill>
                  <a:srgbClr val="A9A3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centre</a:t>
            </a:r>
            <a:r>
              <a:rPr lang="en-US" sz="1150" dirty="0">
                <a:solidFill>
                  <a:srgbClr val="A9A3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India</a:t>
            </a:r>
            <a:endParaRPr lang="en-US" sz="11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4008"/>
          </a:xfrm>
          <a:prstGeom prst="rect">
            <a:avLst/>
          </a:prstGeom>
          <a:solidFill>
            <a:srgbClr val="147D74"/>
          </a:solidFill>
          <a:ln/>
        </p:spPr>
      </p:sp>
      <p:sp>
        <p:nvSpPr>
          <p:cNvPr id="3" name="Shape 1"/>
          <p:cNvSpPr/>
          <p:nvPr/>
        </p:nvSpPr>
        <p:spPr>
          <a:xfrm>
            <a:off x="548640" y="384048"/>
            <a:ext cx="146304" cy="146304"/>
          </a:xfrm>
          <a:prstGeom prst="rect">
            <a:avLst/>
          </a:prstGeom>
          <a:solidFill>
            <a:srgbClr val="147D74"/>
          </a:solidFill>
          <a:ln/>
        </p:spPr>
      </p:sp>
      <p:sp>
        <p:nvSpPr>
          <p:cNvPr id="4" name="Text 2"/>
          <p:cNvSpPr/>
          <p:nvPr/>
        </p:nvSpPr>
        <p:spPr>
          <a:xfrm>
            <a:off x="795528" y="310896"/>
            <a:ext cx="1090879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147D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SHORT HISTORY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548640" y="621792"/>
            <a:ext cx="11091672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2A24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Preminimal negation and its logic</a:t>
            </a:r>
            <a:endParaRPr lang="en-US" sz="2800" dirty="0"/>
          </a:p>
        </p:txBody>
      </p:sp>
      <p:sp>
        <p:nvSpPr>
          <p:cNvPr id="6" name="Shape 4"/>
          <p:cNvSpPr/>
          <p:nvPr/>
        </p:nvSpPr>
        <p:spPr>
          <a:xfrm>
            <a:off x="548640" y="1417320"/>
            <a:ext cx="822960" cy="32004"/>
          </a:xfrm>
          <a:prstGeom prst="rect">
            <a:avLst/>
          </a:prstGeom>
          <a:solidFill>
            <a:srgbClr val="147D74"/>
          </a:solidFill>
          <a:ln/>
        </p:spPr>
      </p:sp>
      <p:sp>
        <p:nvSpPr>
          <p:cNvPr id="19" name="hist_note"/>
          <p:cNvSpPr/>
          <p:nvPr/>
        </p:nvSpPr>
        <p:spPr>
          <a:xfrm>
            <a:off x="548640" y="6437376"/>
            <a:ext cx="11091672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i="1" dirty="0">
                <a:solidFill>
                  <a:srgbClr val="8783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Kᵢ is the minimal negative modal logic with a perp semantics — order-reversal, and nothing else.</a:t>
            </a:r>
            <a:endParaRPr lang="en-US" sz="1250" dirty="0"/>
          </a:p>
        </p:txBody>
      </p:sp>
      <p:sp>
        <p:nvSpPr>
          <p:cNvPr id="20" name="Shape 18"/>
          <p:cNvSpPr/>
          <p:nvPr/>
        </p:nvSpPr>
        <p:spPr>
          <a:xfrm>
            <a:off x="548640" y="6547104"/>
            <a:ext cx="11091672" cy="18288"/>
          </a:xfrm>
          <a:prstGeom prst="rect">
            <a:avLst/>
          </a:prstGeom>
          <a:solidFill>
            <a:srgbClr val="E9E5F2"/>
          </a:solidFill>
          <a:ln/>
        </p:spPr>
      </p:sp>
      <p:sp>
        <p:nvSpPr>
          <p:cNvPr id="21" name="Shape 19"/>
          <p:cNvSpPr/>
          <p:nvPr/>
        </p:nvSpPr>
        <p:spPr>
          <a:xfrm>
            <a:off x="548640" y="6547104"/>
            <a:ext cx="950715" cy="18288"/>
          </a:xfrm>
          <a:prstGeom prst="rect">
            <a:avLst/>
          </a:prstGeom>
          <a:solidFill>
            <a:srgbClr val="147D74"/>
          </a:solidFill>
          <a:ln/>
        </p:spPr>
      </p:sp>
      <p:sp>
        <p:nvSpPr>
          <p:cNvPr id="22" name="Text 20"/>
          <p:cNvSpPr/>
          <p:nvPr/>
        </p:nvSpPr>
        <p:spPr>
          <a:xfrm>
            <a:off x="548640" y="6583680"/>
            <a:ext cx="2743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8783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TACL 2026</a:t>
            </a:r>
            <a:endParaRPr lang="en-US" sz="950" dirty="0"/>
          </a:p>
        </p:txBody>
      </p:sp>
      <p:sp>
        <p:nvSpPr>
          <p:cNvPr id="7" name="hist0__bg"/>
          <p:cNvSpPr/>
          <p:nvPr/>
        </p:nvSpPr>
        <p:spPr>
          <a:xfrm>
            <a:off x="548640" y="1783080"/>
            <a:ext cx="11091672" cy="1371600"/>
          </a:xfrm>
          <a:prstGeom prst="roundRect">
            <a:avLst>
              <a:gd name="adj" fmla="val 4667"/>
            </a:avLst>
          </a:prstGeom>
          <a:solidFill>
            <a:srgbClr val="F7F5FB"/>
          </a:solidFill>
          <a:ln/>
        </p:spPr>
      </p:sp>
      <p:sp>
        <p:nvSpPr>
          <p:cNvPr id="8" name="hist0__accent"/>
          <p:cNvSpPr/>
          <p:nvPr/>
        </p:nvSpPr>
        <p:spPr>
          <a:xfrm>
            <a:off x="548640" y="1911096"/>
            <a:ext cx="41148" cy="1115568"/>
          </a:xfrm>
          <a:prstGeom prst="rect">
            <a:avLst/>
          </a:prstGeom>
          <a:solidFill>
            <a:srgbClr val="147D74"/>
          </a:solidFill>
          <a:ln/>
        </p:spPr>
      </p:sp>
      <p:sp>
        <p:nvSpPr>
          <p:cNvPr id="9" name="hist0__title"/>
          <p:cNvSpPr/>
          <p:nvPr/>
        </p:nvSpPr>
        <p:spPr>
          <a:xfrm>
            <a:off x="960120" y="1929384"/>
            <a:ext cx="1036015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50" b="1" dirty="0">
                <a:solidFill>
                  <a:srgbClr val="2A24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1974 — Goldblatt</a:t>
            </a:r>
            <a:endParaRPr lang="en-US" sz="1650" dirty="0"/>
          </a:p>
        </p:txBody>
      </p:sp>
      <p:sp>
        <p:nvSpPr>
          <p:cNvPr id="10" name="hist0__body"/>
          <p:cNvSpPr/>
          <p:nvPr/>
        </p:nvSpPr>
        <p:spPr>
          <a:xfrm>
            <a:off x="960120" y="2359152"/>
            <a:ext cx="10360152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4A44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orthoframes and an incompatibility relation ⊥ give the first relational reading of a non-classical negation.</a:t>
            </a:r>
            <a:endParaRPr lang="en-US" sz="1300" dirty="0"/>
          </a:p>
        </p:txBody>
      </p:sp>
      <p:sp>
        <p:nvSpPr>
          <p:cNvPr id="11" name="hist1__bg"/>
          <p:cNvSpPr/>
          <p:nvPr/>
        </p:nvSpPr>
        <p:spPr>
          <a:xfrm>
            <a:off x="548640" y="3319272"/>
            <a:ext cx="11091672" cy="1371600"/>
          </a:xfrm>
          <a:prstGeom prst="roundRect">
            <a:avLst>
              <a:gd name="adj" fmla="val 4667"/>
            </a:avLst>
          </a:prstGeom>
          <a:solidFill>
            <a:srgbClr val="EFF6F5"/>
          </a:solidFill>
          <a:ln/>
        </p:spPr>
      </p:sp>
      <p:sp>
        <p:nvSpPr>
          <p:cNvPr id="12" name="hist1__accent"/>
          <p:cNvSpPr/>
          <p:nvPr/>
        </p:nvSpPr>
        <p:spPr>
          <a:xfrm>
            <a:off x="548640" y="3447288"/>
            <a:ext cx="41148" cy="1115568"/>
          </a:xfrm>
          <a:prstGeom prst="rect">
            <a:avLst/>
          </a:prstGeom>
          <a:solidFill>
            <a:srgbClr val="147D74"/>
          </a:solidFill>
          <a:ln/>
        </p:spPr>
      </p:sp>
      <p:sp>
        <p:nvSpPr>
          <p:cNvPr id="13" name="hist1__title"/>
          <p:cNvSpPr/>
          <p:nvPr/>
        </p:nvSpPr>
        <p:spPr>
          <a:xfrm>
            <a:off x="960120" y="3465576"/>
            <a:ext cx="1036015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50" b="1" dirty="0">
                <a:solidFill>
                  <a:srgbClr val="2A24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1993 — Dunn, “Star and Perp”</a:t>
            </a:r>
            <a:endParaRPr lang="en-US" sz="1650" dirty="0"/>
          </a:p>
        </p:txBody>
      </p:sp>
      <p:sp>
        <p:nvSpPr>
          <p:cNvPr id="14" name="hist1__body"/>
          <p:cNvSpPr/>
          <p:nvPr/>
        </p:nvSpPr>
        <p:spPr>
          <a:xfrm>
            <a:off x="960120" y="3895344"/>
            <a:ext cx="10360152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4A44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negation as impossibility: ∼A holds at x iff no C-compatible state verifies A. The weakest negation satisfying only contraposition is called subminimal.</a:t>
            </a:r>
            <a:endParaRPr lang="en-US" sz="1300" dirty="0"/>
          </a:p>
        </p:txBody>
      </p:sp>
      <p:sp>
        <p:nvSpPr>
          <p:cNvPr id="15" name="hist2__bg"/>
          <p:cNvSpPr/>
          <p:nvPr/>
        </p:nvSpPr>
        <p:spPr>
          <a:xfrm>
            <a:off x="548640" y="4855464"/>
            <a:ext cx="11091672" cy="1371600"/>
          </a:xfrm>
          <a:prstGeom prst="roundRect">
            <a:avLst>
              <a:gd name="adj" fmla="val 4667"/>
            </a:avLst>
          </a:prstGeom>
          <a:solidFill>
            <a:srgbClr val="F7F5FB"/>
          </a:solidFill>
          <a:ln/>
        </p:spPr>
      </p:sp>
      <p:sp>
        <p:nvSpPr>
          <p:cNvPr id="16" name="hist2__accent"/>
          <p:cNvSpPr/>
          <p:nvPr/>
        </p:nvSpPr>
        <p:spPr>
          <a:xfrm>
            <a:off x="548640" y="4983480"/>
            <a:ext cx="41148" cy="1115568"/>
          </a:xfrm>
          <a:prstGeom prst="rect">
            <a:avLst/>
          </a:prstGeom>
          <a:solidFill>
            <a:srgbClr val="147D74"/>
          </a:solidFill>
          <a:ln/>
        </p:spPr>
      </p:sp>
      <p:sp>
        <p:nvSpPr>
          <p:cNvPr id="17" name="hist2__title"/>
          <p:cNvSpPr/>
          <p:nvPr/>
        </p:nvSpPr>
        <p:spPr>
          <a:xfrm>
            <a:off x="960120" y="5001768"/>
            <a:ext cx="1036015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50" b="1" dirty="0">
                <a:solidFill>
                  <a:srgbClr val="2A24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2005 — Dunn &amp; Zhou</a:t>
            </a:r>
            <a:endParaRPr lang="en-US" sz="1650" dirty="0"/>
          </a:p>
        </p:txBody>
      </p:sp>
      <p:sp>
        <p:nvSpPr>
          <p:cNvPr id="18" name="hist2__body"/>
          <p:cNvSpPr/>
          <p:nvPr/>
        </p:nvSpPr>
        <p:spPr>
          <a:xfrm>
            <a:off x="960120" y="5431536"/>
            <a:ext cx="10360152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4A44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subminimal negation is renamed preminimal; its logic Kᵢ is shown to have a perp (compatibility) semantics — the base case for the whole hierarchy.</a:t>
            </a:r>
            <a:endParaRPr lang="en-US" sz="13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4008"/>
          </a:xfrm>
          <a:prstGeom prst="rect">
            <a:avLst/>
          </a:prstGeom>
          <a:solidFill>
            <a:srgbClr val="147D74"/>
          </a:solidFill>
          <a:ln/>
        </p:spPr>
      </p:sp>
      <p:sp>
        <p:nvSpPr>
          <p:cNvPr id="3" name="Shape 1"/>
          <p:cNvSpPr/>
          <p:nvPr/>
        </p:nvSpPr>
        <p:spPr>
          <a:xfrm>
            <a:off x="548640" y="384048"/>
            <a:ext cx="146304" cy="146304"/>
          </a:xfrm>
          <a:prstGeom prst="rect">
            <a:avLst/>
          </a:prstGeom>
          <a:solidFill>
            <a:srgbClr val="147D74"/>
          </a:solidFill>
          <a:ln/>
        </p:spPr>
      </p:sp>
      <p:sp>
        <p:nvSpPr>
          <p:cNvPr id="4" name="Text 2"/>
          <p:cNvSpPr/>
          <p:nvPr/>
        </p:nvSpPr>
        <p:spPr>
          <a:xfrm>
            <a:off x="795528" y="310896"/>
            <a:ext cx="1090879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147D7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RELATIONAL SIDE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548640" y="621792"/>
            <a:ext cx="11091672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2A24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Compatibility frames</a:t>
            </a:r>
            <a:endParaRPr lang="en-US" sz="2800" dirty="0"/>
          </a:p>
        </p:txBody>
      </p:sp>
      <p:sp>
        <p:nvSpPr>
          <p:cNvPr id="6" name="Shape 4"/>
          <p:cNvSpPr/>
          <p:nvPr/>
        </p:nvSpPr>
        <p:spPr>
          <a:xfrm>
            <a:off x="548640" y="1417320"/>
            <a:ext cx="822960" cy="32004"/>
          </a:xfrm>
          <a:prstGeom prst="rect">
            <a:avLst/>
          </a:prstGeom>
          <a:solidFill>
            <a:srgbClr val="147D74"/>
          </a:solidFill>
          <a:ln/>
        </p:spPr>
      </p:sp>
      <p:pic>
        <p:nvPicPr>
          <p:cNvPr id="7" name="Image 0" descr="/home/claude/tacl/img/def_compa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5238" y="1783080"/>
            <a:ext cx="8618476" cy="2194560"/>
          </a:xfrm>
          <a:prstGeom prst="rect">
            <a:avLst/>
          </a:prstGeom>
        </p:spPr>
      </p:pic>
      <p:sp>
        <p:nvSpPr>
          <p:cNvPr id="8" name="Shape 5"/>
          <p:cNvSpPr/>
          <p:nvPr/>
        </p:nvSpPr>
        <p:spPr>
          <a:xfrm>
            <a:off x="548640" y="4251960"/>
            <a:ext cx="11091672" cy="1828800"/>
          </a:xfrm>
          <a:prstGeom prst="roundRect">
            <a:avLst>
              <a:gd name="adj" fmla="val 3500"/>
            </a:avLst>
          </a:prstGeom>
          <a:solidFill>
            <a:srgbClr val="EFF6F5"/>
          </a:solidFill>
          <a:ln/>
        </p:spPr>
      </p:sp>
      <p:sp>
        <p:nvSpPr>
          <p:cNvPr id="9" name="Shape 6"/>
          <p:cNvSpPr/>
          <p:nvPr/>
        </p:nvSpPr>
        <p:spPr>
          <a:xfrm>
            <a:off x="548640" y="4379976"/>
            <a:ext cx="41148" cy="1572768"/>
          </a:xfrm>
          <a:prstGeom prst="rect">
            <a:avLst/>
          </a:prstGeom>
          <a:solidFill>
            <a:srgbClr val="147D74"/>
          </a:solidFill>
          <a:ln/>
        </p:spPr>
      </p:sp>
      <p:sp>
        <p:nvSpPr>
          <p:cNvPr id="10" name="Text 7"/>
          <p:cNvSpPr/>
          <p:nvPr/>
        </p:nvSpPr>
        <p:spPr>
          <a:xfrm>
            <a:off x="960120" y="443484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47D7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Reading the frame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960120" y="4846320"/>
            <a:ext cx="10360152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ct val="115000"/>
              </a:lnSpc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1F4A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xCy reads: y is a “compatible” situation relative to x — not a successor, a co-consistent alternative.</a:t>
            </a:r>
            <a:endParaRPr lang="en-US" sz="1300" dirty="0"/>
          </a:p>
          <a:p>
            <a:pPr marL="342900" indent="-342900">
              <a:lnSpc>
                <a:spcPct val="115000"/>
              </a:lnSpc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1F4A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holds nowhere among x’s compatible situations exactly when ∼A holds at x.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548640" y="6547104"/>
            <a:ext cx="11091672" cy="18288"/>
          </a:xfrm>
          <a:prstGeom prst="rect">
            <a:avLst/>
          </a:prstGeom>
          <a:solidFill>
            <a:srgbClr val="E9E5F2"/>
          </a:solidFill>
          <a:ln/>
        </p:spPr>
      </p:sp>
      <p:sp>
        <p:nvSpPr>
          <p:cNvPr id="13" name="Shape 10"/>
          <p:cNvSpPr/>
          <p:nvPr/>
        </p:nvSpPr>
        <p:spPr>
          <a:xfrm>
            <a:off x="548640" y="6547104"/>
            <a:ext cx="1267620" cy="18288"/>
          </a:xfrm>
          <a:prstGeom prst="rect">
            <a:avLst/>
          </a:prstGeom>
          <a:solidFill>
            <a:srgbClr val="147D74"/>
          </a:solidFill>
          <a:ln/>
        </p:spPr>
      </p:sp>
      <p:sp>
        <p:nvSpPr>
          <p:cNvPr id="14" name="Text 11"/>
          <p:cNvSpPr/>
          <p:nvPr/>
        </p:nvSpPr>
        <p:spPr>
          <a:xfrm>
            <a:off x="548640" y="6583680"/>
            <a:ext cx="2743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8783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TACL 2026</a:t>
            </a:r>
            <a:endParaRPr lang="en-US" sz="9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4008"/>
          </a:xfrm>
          <a:prstGeom prst="rect">
            <a:avLst/>
          </a:prstGeom>
          <a:solidFill>
            <a:srgbClr val="E8A33D"/>
          </a:solidFill>
          <a:ln/>
        </p:spPr>
      </p:sp>
      <p:sp>
        <p:nvSpPr>
          <p:cNvPr id="3" name="Shape 1"/>
          <p:cNvSpPr/>
          <p:nvPr/>
        </p:nvSpPr>
        <p:spPr>
          <a:xfrm>
            <a:off x="548640" y="384048"/>
            <a:ext cx="146304" cy="146304"/>
          </a:xfrm>
          <a:prstGeom prst="rect">
            <a:avLst/>
          </a:prstGeom>
          <a:solidFill>
            <a:srgbClr val="E8A33D"/>
          </a:solidFill>
          <a:ln/>
        </p:spPr>
      </p:sp>
      <p:sp>
        <p:nvSpPr>
          <p:cNvPr id="4" name="Text 2"/>
          <p:cNvSpPr/>
          <p:nvPr/>
        </p:nvSpPr>
        <p:spPr>
          <a:xfrm>
            <a:off x="795528" y="310896"/>
            <a:ext cx="1090879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DUNN’S GENERALIZATION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548640" y="621792"/>
            <a:ext cx="11091672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2A24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Dunn’s kite of negations</a:t>
            </a:r>
            <a:endParaRPr lang="en-US" sz="2800" dirty="0"/>
          </a:p>
        </p:txBody>
      </p:sp>
      <p:sp>
        <p:nvSpPr>
          <p:cNvPr id="6" name="Shape 4"/>
          <p:cNvSpPr/>
          <p:nvPr/>
        </p:nvSpPr>
        <p:spPr>
          <a:xfrm>
            <a:off x="548640" y="1417320"/>
            <a:ext cx="822960" cy="32004"/>
          </a:xfrm>
          <a:prstGeom prst="rect">
            <a:avLst/>
          </a:prstGeom>
          <a:solidFill>
            <a:srgbClr val="E8A33D"/>
          </a:solidFill>
          <a:ln/>
        </p:spPr>
      </p:sp>
      <p:pic>
        <p:nvPicPr>
          <p:cNvPr id="7" name="Image 0" descr="/home/claude/tacl/img/kite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3400" y="1803400"/>
            <a:ext cx="6248400" cy="3390899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502920" y="6355080"/>
            <a:ext cx="111556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i="1" dirty="0">
                <a:solidFill>
                  <a:srgbClr val="8783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Dunn (1996, “Generalized ortho negation”) shows that adding one axiom at a time to preminimal negation climbs a fixed hierarchy — each step a further first-order condition on C.</a:t>
            </a:r>
            <a:endParaRPr lang="en-US" sz="1200" dirty="0"/>
          </a:p>
        </p:txBody>
      </p:sp>
      <p:sp>
        <p:nvSpPr>
          <p:cNvPr id="9" name="Shape 6"/>
          <p:cNvSpPr/>
          <p:nvPr/>
        </p:nvSpPr>
        <p:spPr>
          <a:xfrm>
            <a:off x="548640" y="6547104"/>
            <a:ext cx="11091672" cy="18288"/>
          </a:xfrm>
          <a:prstGeom prst="rect">
            <a:avLst/>
          </a:prstGeom>
          <a:solidFill>
            <a:srgbClr val="E9E5F2"/>
          </a:solidFill>
          <a:ln/>
        </p:spPr>
      </p:sp>
      <p:sp>
        <p:nvSpPr>
          <p:cNvPr id="10" name="Shape 7"/>
          <p:cNvSpPr/>
          <p:nvPr/>
        </p:nvSpPr>
        <p:spPr>
          <a:xfrm>
            <a:off x="548640" y="6547104"/>
            <a:ext cx="1584525" cy="18288"/>
          </a:xfrm>
          <a:prstGeom prst="rect">
            <a:avLst/>
          </a:prstGeom>
          <a:solidFill>
            <a:srgbClr val="E8A33D"/>
          </a:solidFill>
          <a:ln/>
        </p:spPr>
      </p:sp>
      <p:sp>
        <p:nvSpPr>
          <p:cNvPr id="11" name="Text 8"/>
          <p:cNvSpPr/>
          <p:nvPr/>
        </p:nvSpPr>
        <p:spPr>
          <a:xfrm>
            <a:off x="548640" y="6583680"/>
            <a:ext cx="2743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8783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TACL 2026</a:t>
            </a:r>
            <a:endParaRPr lang="en-US" sz="9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4008"/>
          </a:xfrm>
          <a:prstGeom prst="rect">
            <a:avLst/>
          </a:prstGeom>
          <a:solidFill>
            <a:srgbClr val="2E2260"/>
          </a:solidFill>
          <a:ln/>
        </p:spPr>
      </p:sp>
      <p:sp>
        <p:nvSpPr>
          <p:cNvPr id="3" name="Shape 1"/>
          <p:cNvSpPr/>
          <p:nvPr/>
        </p:nvSpPr>
        <p:spPr>
          <a:xfrm>
            <a:off x="548640" y="384048"/>
            <a:ext cx="146304" cy="146304"/>
          </a:xfrm>
          <a:prstGeom prst="rect">
            <a:avLst/>
          </a:prstGeom>
          <a:solidFill>
            <a:srgbClr val="2E2260"/>
          </a:solidFill>
          <a:ln/>
        </p:spPr>
      </p:sp>
      <p:sp>
        <p:nvSpPr>
          <p:cNvPr id="4" name="Text 2"/>
          <p:cNvSpPr/>
          <p:nvPr/>
        </p:nvSpPr>
        <p:spPr>
          <a:xfrm>
            <a:off x="795528" y="310896"/>
            <a:ext cx="1090879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2E22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ALGEBRAIC SEMANTICS OF Kᵢ LOGIC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548640" y="621792"/>
            <a:ext cx="11091672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2A24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Kᵢ-algebras</a:t>
            </a:r>
            <a:endParaRPr lang="en-US" sz="2800" dirty="0"/>
          </a:p>
        </p:txBody>
      </p:sp>
      <p:sp>
        <p:nvSpPr>
          <p:cNvPr id="6" name="Shape 4"/>
          <p:cNvSpPr/>
          <p:nvPr/>
        </p:nvSpPr>
        <p:spPr>
          <a:xfrm>
            <a:off x="548640" y="1417320"/>
            <a:ext cx="822960" cy="32004"/>
          </a:xfrm>
          <a:prstGeom prst="rect">
            <a:avLst/>
          </a:prstGeom>
          <a:solidFill>
            <a:srgbClr val="2E2260"/>
          </a:solidFill>
          <a:ln/>
        </p:spPr>
      </p:sp>
      <p:pic>
        <p:nvPicPr>
          <p:cNvPr id="7" name="Image 0" descr="/home/claude/tacl/img/def_ki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0069" y="1645920"/>
            <a:ext cx="7849631" cy="2148840"/>
          </a:xfrm>
          <a:prstGeom prst="rect">
            <a:avLst/>
          </a:prstGeom>
        </p:spPr>
      </p:pic>
      <p:sp>
        <p:nvSpPr>
          <p:cNvPr id="8" name="Shape 5"/>
          <p:cNvSpPr/>
          <p:nvPr/>
        </p:nvSpPr>
        <p:spPr>
          <a:xfrm>
            <a:off x="548640" y="3886200"/>
            <a:ext cx="11091672" cy="2148840"/>
          </a:xfrm>
          <a:prstGeom prst="roundRect">
            <a:avLst>
              <a:gd name="adj" fmla="val 2979"/>
            </a:avLst>
          </a:prstGeom>
          <a:solidFill>
            <a:srgbClr val="F7F5FB"/>
          </a:solidFill>
          <a:ln/>
        </p:spPr>
      </p:sp>
      <p:sp>
        <p:nvSpPr>
          <p:cNvPr id="9" name="Shape 6"/>
          <p:cNvSpPr/>
          <p:nvPr/>
        </p:nvSpPr>
        <p:spPr>
          <a:xfrm>
            <a:off x="548640" y="4014216"/>
            <a:ext cx="41148" cy="1892808"/>
          </a:xfrm>
          <a:prstGeom prst="rect">
            <a:avLst/>
          </a:prstGeom>
          <a:solidFill>
            <a:srgbClr val="2E2260"/>
          </a:solidFill>
          <a:ln/>
        </p:spPr>
      </p:sp>
      <p:sp>
        <p:nvSpPr>
          <p:cNvPr id="10" name="Text 7"/>
          <p:cNvSpPr/>
          <p:nvPr/>
        </p:nvSpPr>
        <p:spPr>
          <a:xfrm>
            <a:off x="960120" y="4096512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E226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Why start here?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960120" y="4526280"/>
            <a:ext cx="10360152" cy="1417320"/>
          </a:xfrm>
          <a:prstGeom prst="rect">
            <a:avLst/>
          </a:prstGeom>
          <a:noFill/>
          <a:ln/>
        </p:spPr>
        <p:txBody>
          <a:bodyPr/>
          <a:lstStyle/>
          <a:p>
            <a:pPr marL="342900" indent="-342900">
              <a:lnSpc>
                <a:spcPct val="115000"/>
              </a:lnSpc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4A44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Kᵢ-algebras are the algebraic counterpart of the weakest system in Dunn’s kite.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548640" y="6547104"/>
            <a:ext cx="11091672" cy="18288"/>
          </a:xfrm>
          <a:prstGeom prst="rect">
            <a:avLst/>
          </a:prstGeom>
          <a:solidFill>
            <a:srgbClr val="E9E5F2"/>
          </a:solidFill>
          <a:ln/>
        </p:spPr>
      </p:sp>
      <p:sp>
        <p:nvSpPr>
          <p:cNvPr id="13" name="Shape 10"/>
          <p:cNvSpPr/>
          <p:nvPr/>
        </p:nvSpPr>
        <p:spPr>
          <a:xfrm>
            <a:off x="548640" y="6547104"/>
            <a:ext cx="1901429" cy="18288"/>
          </a:xfrm>
          <a:prstGeom prst="rect">
            <a:avLst/>
          </a:prstGeom>
          <a:solidFill>
            <a:srgbClr val="2E2260"/>
          </a:solidFill>
          <a:ln/>
        </p:spPr>
      </p:sp>
      <p:sp>
        <p:nvSpPr>
          <p:cNvPr id="14" name="Text 11"/>
          <p:cNvSpPr/>
          <p:nvPr/>
        </p:nvSpPr>
        <p:spPr>
          <a:xfrm>
            <a:off x="548640" y="6583680"/>
            <a:ext cx="2743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8783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TACL 2026</a:t>
            </a:r>
            <a:endParaRPr lang="en-US" sz="9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4008"/>
          </a:xfrm>
          <a:prstGeom prst="rect">
            <a:avLst/>
          </a:prstGeom>
          <a:solidFill>
            <a:srgbClr val="2E2260"/>
          </a:solidFill>
          <a:ln/>
        </p:spPr>
      </p:sp>
      <p:sp>
        <p:nvSpPr>
          <p:cNvPr id="3" name="Shape 1"/>
          <p:cNvSpPr/>
          <p:nvPr/>
        </p:nvSpPr>
        <p:spPr>
          <a:xfrm>
            <a:off x="548640" y="384048"/>
            <a:ext cx="146304" cy="146304"/>
          </a:xfrm>
          <a:prstGeom prst="rect">
            <a:avLst/>
          </a:prstGeom>
          <a:solidFill>
            <a:srgbClr val="2E2260"/>
          </a:solidFill>
          <a:ln/>
        </p:spPr>
      </p:sp>
      <p:sp>
        <p:nvSpPr>
          <p:cNvPr id="4" name="Text 2"/>
          <p:cNvSpPr/>
          <p:nvPr/>
        </p:nvSpPr>
        <p:spPr>
          <a:xfrm>
            <a:off x="795528" y="310896"/>
            <a:ext cx="1090879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2E22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ALGEBRAIC SEMANTICS OF Kᵢ LOGIC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548640" y="621792"/>
            <a:ext cx="11091672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2A24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Kᵢ-algebras</a:t>
            </a:r>
            <a:endParaRPr lang="en-US" sz="2800" dirty="0"/>
          </a:p>
        </p:txBody>
      </p:sp>
      <p:sp>
        <p:nvSpPr>
          <p:cNvPr id="6" name="Shape 4"/>
          <p:cNvSpPr/>
          <p:nvPr/>
        </p:nvSpPr>
        <p:spPr>
          <a:xfrm>
            <a:off x="548640" y="1417320"/>
            <a:ext cx="822960" cy="32004"/>
          </a:xfrm>
          <a:prstGeom prst="rect">
            <a:avLst/>
          </a:prstGeom>
          <a:solidFill>
            <a:srgbClr val="2E2260"/>
          </a:solidFill>
          <a:ln/>
        </p:spPr>
      </p:sp>
      <p:pic>
        <p:nvPicPr>
          <p:cNvPr id="7" name="Image 0" descr="/home/claude/tacl/img/def_ki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9467" y="1828800"/>
            <a:ext cx="6493933" cy="1737360"/>
          </a:xfrm>
          <a:prstGeom prst="rect">
            <a:avLst/>
          </a:prstGeom>
        </p:spPr>
      </p:pic>
      <p:sp>
        <p:nvSpPr>
          <p:cNvPr id="8" name="Shape 5"/>
          <p:cNvSpPr/>
          <p:nvPr/>
        </p:nvSpPr>
        <p:spPr>
          <a:xfrm>
            <a:off x="548640" y="3886200"/>
            <a:ext cx="11091672" cy="2148840"/>
          </a:xfrm>
          <a:prstGeom prst="roundRect">
            <a:avLst>
              <a:gd name="adj" fmla="val 2979"/>
            </a:avLst>
          </a:prstGeom>
          <a:solidFill>
            <a:srgbClr val="F7F5FB"/>
          </a:solidFill>
          <a:ln/>
        </p:spPr>
      </p:sp>
      <p:sp>
        <p:nvSpPr>
          <p:cNvPr id="9" name="Shape 6"/>
          <p:cNvSpPr/>
          <p:nvPr/>
        </p:nvSpPr>
        <p:spPr>
          <a:xfrm>
            <a:off x="548640" y="4014216"/>
            <a:ext cx="41148" cy="1892808"/>
          </a:xfrm>
          <a:prstGeom prst="rect">
            <a:avLst/>
          </a:prstGeom>
          <a:solidFill>
            <a:srgbClr val="2E2260"/>
          </a:solidFill>
          <a:ln/>
        </p:spPr>
      </p:sp>
      <p:sp>
        <p:nvSpPr>
          <p:cNvPr id="10" name="Text 7"/>
          <p:cNvSpPr/>
          <p:nvPr/>
        </p:nvSpPr>
        <p:spPr>
          <a:xfrm>
            <a:off x="960120" y="4096512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E226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Why start here?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960120" y="4526280"/>
            <a:ext cx="10360152" cy="1417320"/>
          </a:xfrm>
          <a:prstGeom prst="rect">
            <a:avLst/>
          </a:prstGeom>
          <a:noFill/>
          <a:ln/>
        </p:spPr>
        <p:txBody>
          <a:bodyPr/>
          <a:lstStyle/>
          <a:p>
            <a:pPr marL="342900" indent="-342900">
              <a:lnSpc>
                <a:spcPct val="115000"/>
              </a:lnSpc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4A44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Kᵢ-algebras are the algebraic counterpart of the weakest system in Dunn’s kite.</a:t>
            </a:r>
            <a:endParaRPr lang="en-US" sz="1300" dirty="0"/>
          </a:p>
          <a:p>
            <a:pPr marL="342900" indent="-342900">
              <a:lnSpc>
                <a:spcPct val="115000"/>
              </a:lnSpc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4A44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stronger negation system studied later (De Morgan, Kleene, Stone, orthocomplemented, regular double Stone) is obtained by adding axioms to this base.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548640" y="6547104"/>
            <a:ext cx="11091672" cy="18288"/>
          </a:xfrm>
          <a:prstGeom prst="rect">
            <a:avLst/>
          </a:prstGeom>
          <a:solidFill>
            <a:srgbClr val="E9E5F2"/>
          </a:solidFill>
          <a:ln/>
        </p:spPr>
      </p:sp>
      <p:sp>
        <p:nvSpPr>
          <p:cNvPr id="13" name="Shape 10"/>
          <p:cNvSpPr/>
          <p:nvPr/>
        </p:nvSpPr>
        <p:spPr>
          <a:xfrm>
            <a:off x="548640" y="6547104"/>
            <a:ext cx="1901429" cy="18288"/>
          </a:xfrm>
          <a:prstGeom prst="rect">
            <a:avLst/>
          </a:prstGeom>
          <a:solidFill>
            <a:srgbClr val="2E2260"/>
          </a:solidFill>
          <a:ln/>
        </p:spPr>
      </p:sp>
      <p:sp>
        <p:nvSpPr>
          <p:cNvPr id="14" name="Text 11"/>
          <p:cNvSpPr/>
          <p:nvPr/>
        </p:nvSpPr>
        <p:spPr>
          <a:xfrm>
            <a:off x="548640" y="6583680"/>
            <a:ext cx="2743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8783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TACL 2026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</TotalTime>
  <Words>2722</Words>
  <Application>Microsoft Office PowerPoint</Application>
  <PresentationFormat>Widescreen</PresentationFormat>
  <Paragraphs>319</Paragraphs>
  <Slides>49</Slides>
  <Notes>33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3" baseType="lpstr">
      <vt:lpstr>Arial</vt:lpstr>
      <vt:lpstr>Calibri</vt:lpstr>
      <vt:lpstr>Cambria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neha gaur</cp:lastModifiedBy>
  <cp:revision>11</cp:revision>
  <dcterms:created xsi:type="dcterms:W3CDTF">2026-07-22T06:01:16Z</dcterms:created>
  <dcterms:modified xsi:type="dcterms:W3CDTF">2026-07-30T05:43:23Z</dcterms:modified>
</cp:coreProperties>
</file>