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1"/>
  </p:notesMasterIdLst>
  <p:sldIdLst>
    <p:sldId id="400" r:id="rId2"/>
    <p:sldId id="401" r:id="rId3"/>
    <p:sldId id="402" r:id="rId4"/>
    <p:sldId id="403" r:id="rId5"/>
    <p:sldId id="404" r:id="rId6"/>
    <p:sldId id="405" r:id="rId7"/>
    <p:sldId id="406" r:id="rId8"/>
    <p:sldId id="407" r:id="rId9"/>
    <p:sldId id="408" r:id="rId10"/>
    <p:sldId id="409" r:id="rId11"/>
    <p:sldId id="412" r:id="rId12"/>
    <p:sldId id="413" r:id="rId13"/>
    <p:sldId id="463" r:id="rId14"/>
    <p:sldId id="414" r:id="rId15"/>
    <p:sldId id="415" r:id="rId16"/>
    <p:sldId id="460" r:id="rId17"/>
    <p:sldId id="464" r:id="rId18"/>
    <p:sldId id="461" r:id="rId19"/>
    <p:sldId id="462" r:id="rId20"/>
    <p:sldId id="416" r:id="rId21"/>
    <p:sldId id="417" r:id="rId22"/>
    <p:sldId id="418" r:id="rId23"/>
    <p:sldId id="419" r:id="rId24"/>
    <p:sldId id="420" r:id="rId25"/>
    <p:sldId id="421" r:id="rId26"/>
    <p:sldId id="422" r:id="rId27"/>
    <p:sldId id="423" r:id="rId28"/>
    <p:sldId id="424" r:id="rId29"/>
    <p:sldId id="425" r:id="rId30"/>
    <p:sldId id="426" r:id="rId31"/>
    <p:sldId id="427" r:id="rId32"/>
    <p:sldId id="428" r:id="rId33"/>
    <p:sldId id="429" r:id="rId34"/>
    <p:sldId id="430" r:id="rId35"/>
    <p:sldId id="431" r:id="rId36"/>
    <p:sldId id="432" r:id="rId37"/>
    <p:sldId id="433" r:id="rId38"/>
    <p:sldId id="434" r:id="rId39"/>
    <p:sldId id="435" r:id="rId40"/>
    <p:sldId id="436" r:id="rId41"/>
    <p:sldId id="437" r:id="rId42"/>
    <p:sldId id="438" r:id="rId43"/>
    <p:sldId id="439" r:id="rId44"/>
    <p:sldId id="440" r:id="rId45"/>
    <p:sldId id="441" r:id="rId46"/>
    <p:sldId id="442" r:id="rId47"/>
    <p:sldId id="443" r:id="rId48"/>
    <p:sldId id="444" r:id="rId49"/>
    <p:sldId id="445" r:id="rId50"/>
    <p:sldId id="446" r:id="rId51"/>
    <p:sldId id="447" r:id="rId52"/>
    <p:sldId id="448" r:id="rId53"/>
    <p:sldId id="449" r:id="rId54"/>
    <p:sldId id="450" r:id="rId55"/>
    <p:sldId id="451" r:id="rId56"/>
    <p:sldId id="452" r:id="rId57"/>
    <p:sldId id="453" r:id="rId58"/>
    <p:sldId id="454" r:id="rId59"/>
    <p:sldId id="455" r:id="rId6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0800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328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55280" y="91440"/>
            <a:ext cx="4023360" cy="4023360"/>
          </a:xfrm>
          <a:prstGeom prst="ellipse">
            <a:avLst/>
          </a:prstGeom>
          <a:solidFill>
            <a:srgbClr val="6C63FF">
              <a:alpha val="1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966960" y="594360"/>
            <a:ext cx="1234440" cy="1234440"/>
          </a:xfrm>
          <a:prstGeom prst="line">
            <a:avLst/>
          </a:prstGeom>
          <a:noFill/>
          <a:ln w="19050">
            <a:solidFill>
              <a:srgbClr val="6C63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>
            <a:off x="9966960" y="1828800"/>
            <a:ext cx="1234440" cy="1234440"/>
          </a:xfrm>
          <a:prstGeom prst="line">
            <a:avLst/>
          </a:prstGeom>
          <a:noFill/>
          <a:ln w="19050">
            <a:solidFill>
              <a:srgbClr val="6C63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H="1" flipV="1">
            <a:off x="8732520" y="1828800"/>
            <a:ext cx="1234440" cy="1234440"/>
          </a:xfrm>
          <a:prstGeom prst="line">
            <a:avLst/>
          </a:prstGeom>
          <a:noFill/>
          <a:ln w="19050">
            <a:solidFill>
              <a:srgbClr val="6C63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 flipV="1">
            <a:off x="8732520" y="594360"/>
            <a:ext cx="1234440" cy="1234440"/>
          </a:xfrm>
          <a:prstGeom prst="line">
            <a:avLst/>
          </a:prstGeom>
          <a:noFill/>
          <a:ln w="19050">
            <a:solidFill>
              <a:srgbClr val="6C63F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366760" y="228600"/>
            <a:ext cx="3200400" cy="3200400"/>
          </a:xfrm>
          <a:prstGeom prst="ellipse">
            <a:avLst/>
          </a:prstGeom>
          <a:ln w="9525">
            <a:solidFill>
              <a:srgbClr val="6C63FF"/>
            </a:solidFill>
            <a:prstDash val="sysDot"/>
          </a:ln>
        </p:spPr>
      </p:sp>
      <p:sp>
        <p:nvSpPr>
          <p:cNvPr id="8" name="Shape 6"/>
          <p:cNvSpPr/>
          <p:nvPr/>
        </p:nvSpPr>
        <p:spPr>
          <a:xfrm>
            <a:off x="9838944" y="466344"/>
            <a:ext cx="256032" cy="256032"/>
          </a:xfrm>
          <a:prstGeom prst="ellipse">
            <a:avLst/>
          </a:prstGeom>
          <a:solidFill>
            <a:srgbClr val="6C63FF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710928" y="466344"/>
            <a:ext cx="51206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9838944" y="2935224"/>
            <a:ext cx="256032" cy="256032"/>
          </a:xfrm>
          <a:prstGeom prst="ellipse">
            <a:avLst/>
          </a:prstGeom>
          <a:solidFill>
            <a:srgbClr val="6C63FF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710928" y="2935224"/>
            <a:ext cx="51206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8604504" y="1700784"/>
            <a:ext cx="256032" cy="256032"/>
          </a:xfrm>
          <a:prstGeom prst="ellipse">
            <a:avLst/>
          </a:prstGeom>
          <a:solidFill>
            <a:srgbClr val="F2A65A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476488" y="1700784"/>
            <a:ext cx="51206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11073384" y="1700784"/>
            <a:ext cx="256032" cy="256032"/>
          </a:xfrm>
          <a:prstGeom prst="ellipse">
            <a:avLst/>
          </a:prstGeom>
          <a:solidFill>
            <a:srgbClr val="F2A65A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945368" y="1700784"/>
            <a:ext cx="51206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48640" y="14173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F2A6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  ·  Topology, Algebra and Categories in Logic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48640" y="1874520"/>
            <a:ext cx="841248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Quad Rings and Quad Algebras:</a:t>
            </a:r>
            <a:endParaRPr lang="en-US" sz="42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Duality to Logical Perspective</a:t>
            </a:r>
            <a:endParaRPr lang="en-US" sz="4200" dirty="0"/>
          </a:p>
        </p:txBody>
      </p:sp>
      <p:sp>
        <p:nvSpPr>
          <p:cNvPr id="19" name="Shape 17"/>
          <p:cNvSpPr/>
          <p:nvPr/>
        </p:nvSpPr>
        <p:spPr>
          <a:xfrm>
            <a:off x="548640" y="4526280"/>
            <a:ext cx="3291840" cy="0"/>
          </a:xfrm>
          <a:prstGeom prst="line">
            <a:avLst/>
          </a:prstGeom>
          <a:noFill/>
          <a:ln w="25400">
            <a:solidFill>
              <a:srgbClr val="6C63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475488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400"/>
              </a:spcAft>
              <a:buNone/>
            </a:pPr>
            <a:r>
              <a:rPr lang="en-US" sz="1600" b="1" dirty="0">
                <a:solidFill>
                  <a:srgbClr val="FFFFFF"/>
                </a:solidFill>
              </a:rPr>
              <a:t>Arun Kumar   ·   Bisham Dewan   ·   Neha Gaur</a:t>
            </a:r>
            <a:endParaRPr lang="en-US" sz="1600" dirty="0"/>
          </a:p>
          <a:p>
            <a:pPr marL="0" indent="0">
              <a:buNone/>
            </a:pPr>
            <a:r>
              <a:rPr lang="en-US" sz="1300" dirty="0">
                <a:solidFill>
                  <a:srgbClr val="AEB2E0"/>
                </a:solidFill>
              </a:rPr>
              <a:t>Department of Mathematics, Banaras Hindu University, Varanasi, India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8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1C9E93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9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RING DUALITY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Recovering join and meet from the ring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1737360"/>
            <a:ext cx="1109441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600"/>
              </a:spcAft>
              <a:buSzPct val="100000"/>
              <a:buChar char="◆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Theorem 6 (Order).  A quad ring  R = (R,+,·)  carries a partial order:   x ≤ y   iff   xy² + x²y + xy + x² = 0.</a:t>
            </a:r>
            <a:endParaRPr lang="en-US" sz="1600" dirty="0"/>
          </a:p>
          <a:p>
            <a:pPr marL="228600" indent="-228600">
              <a:lnSpc>
                <a:spcPct val="115000"/>
              </a:lnSpc>
              <a:spcAft>
                <a:spcPts val="1600"/>
              </a:spcAft>
              <a:buSzPct val="100000"/>
              <a:buChar char="◆"/>
            </a:pPr>
            <a:r>
              <a:rPr lang="en-US" sz="1600" b="1" dirty="0">
                <a:solidFill>
                  <a:srgbClr val="1C9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Theorem 7 (Join &amp; Meet).  Under this order,  (R, ≤)  is a lattice — with join and meet given by explicit ring polynomials:</a:t>
            </a:r>
            <a:endParaRPr lang="en-US" sz="1600" dirty="0"/>
          </a:p>
          <a:p>
            <a:pPr marL="228600" indent="-228600">
              <a:lnSpc>
                <a:spcPct val="115000"/>
              </a:lnSpc>
              <a:spcAft>
                <a:spcPts val="1600"/>
              </a:spcAft>
              <a:buSzPct val="100000"/>
              <a:buChar char="◆"/>
            </a:pPr>
            <a:r>
              <a:rPr lang="en-US" sz="1600" b="1" dirty="0">
                <a:solidFill>
                  <a:srgbClr val="1C9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Lemma 3 (Negations).  Both negations attach to the same lattice as explicit ring polynomials too: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48640" y="3429000"/>
            <a:ext cx="11094415" cy="1600200"/>
          </a:xfrm>
          <a:prstGeom prst="roundRect">
            <a:avLst>
              <a:gd name="adj" fmla="val 3429"/>
            </a:avLst>
          </a:prstGeom>
          <a:solidFill>
            <a:srgbClr val="23285B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914400" y="3611880"/>
            <a:ext cx="500000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sz="20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∨ y  =  x + y + x²y + xy² + x²y²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∧ y  =  x²y + xy² + x²y²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6400800" y="3611880"/>
            <a:ext cx="470000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sz="20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′  =  1 + x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¬x  =  1 + x²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548640" y="5257800"/>
            <a:ext cx="1109441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800"/>
              </a:spcAft>
              <a:buSzPct val="100000"/>
              <a:buChar char="◆"/>
            </a:pPr>
            <a:r>
              <a:rPr lang="en-US" sz="14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Theorem 8 (Distributivity).  (R, ∨, ∧)  is a distributive lattice — the join/meet skeleton the negations ′, ¬  then attach to.</a:t>
            </a:r>
            <a:endParaRPr lang="en-US" sz="1450" dirty="0"/>
          </a:p>
          <a:p>
            <a:pPr marL="228600" indent="-228600">
              <a:lnSpc>
                <a:spcPct val="115000"/>
              </a:lnSpc>
              <a:spcAft>
                <a:spcPts val="800"/>
              </a:spcAft>
              <a:buSzPct val="100000"/>
              <a:buChar char="◆"/>
            </a:pPr>
            <a:r>
              <a:rPr lang="en-US" sz="14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Sanity check — Boolean rings (x²=x):  the formulas collapse to the familiar  x∨y = x+y+xy  and  x∧y = xy.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16" name="Shape 14"/>
          <p:cNvSpPr/>
          <p:nvPr/>
        </p:nvSpPr>
        <p:spPr>
          <a:xfrm>
            <a:off x="0" y="6766560"/>
            <a:ext cx="1798774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6C63FF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C6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Quad algebras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548640" y="1737360"/>
            <a:ext cx="11094415" cy="1691640"/>
          </a:xfrm>
          <a:prstGeom prst="roundRect">
            <a:avLst>
              <a:gd name="adj" fmla="val 3243"/>
            </a:avLst>
          </a:prstGeom>
          <a:solidFill>
            <a:srgbClr val="23285B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868680" y="1920240"/>
            <a:ext cx="104543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algebra  L = (L, ∨, ∧, ′, ¬, 0, 1)  of type (2,2,1,1,0,0)  is a quad algebra if: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68680" y="2423160"/>
            <a:ext cx="10454335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600"/>
              </a:spcAft>
              <a:buSzPct val="100000"/>
              <a:buChar char="◆"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 (L, ∨, ∧, ′, 0, 1)  is a Boolean algebra</a:t>
            </a:r>
            <a:endParaRPr lang="en-US" sz="1600" dirty="0"/>
          </a:p>
          <a:p>
            <a:pPr marL="228600" indent="-228600">
              <a:lnSpc>
                <a:spcPct val="115000"/>
              </a:lnSpc>
              <a:spcAft>
                <a:spcPts val="600"/>
              </a:spcAft>
              <a:buSzPct val="100000"/>
              <a:buChar char="◆"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 (L, ∨, ∧, ¬, 0, 1)  is a De Morgan algebra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16" name="Shape 14"/>
          <p:cNvSpPr/>
          <p:nvPr/>
        </p:nvSpPr>
        <p:spPr>
          <a:xfrm>
            <a:off x="0" y="6766560"/>
            <a:ext cx="3197821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6C63FF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C6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Quad algebras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548640" y="1737360"/>
            <a:ext cx="11094415" cy="1691640"/>
          </a:xfrm>
          <a:prstGeom prst="roundRect">
            <a:avLst>
              <a:gd name="adj" fmla="val 3243"/>
            </a:avLst>
          </a:prstGeom>
          <a:solidFill>
            <a:srgbClr val="23285B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868680" y="1920240"/>
            <a:ext cx="104543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algebra  L = (L, ∨, ∧, ′, ¬, 0, 1)  of type (2,2,1,1,0,0)  is a quad algebra if: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68680" y="2423160"/>
            <a:ext cx="10454335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600"/>
              </a:spcAft>
              <a:buSzPct val="100000"/>
              <a:buChar char="◆"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 (L, ∨, ∧, ′, 0, 1)  is a Boolean algebra</a:t>
            </a:r>
            <a:endParaRPr lang="en-US" sz="1600" dirty="0"/>
          </a:p>
          <a:p>
            <a:pPr marL="228600" indent="-228600">
              <a:lnSpc>
                <a:spcPct val="115000"/>
              </a:lnSpc>
              <a:spcAft>
                <a:spcPts val="600"/>
              </a:spcAft>
              <a:buSzPct val="100000"/>
              <a:buChar char="◆"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 (L, ∨, ∧, ¬, 0, 1)  is a De Morgan algebra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48640" y="3749040"/>
            <a:ext cx="1109441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◆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single lattice, carrying two negations that need not coincide.</a:t>
            </a:r>
            <a:endParaRPr lang="en-US" sz="16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◆"/>
            </a:pPr>
            <a:r>
              <a:rPr lang="en-US" sz="1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Quad algebras subsume both familiar classes:</a:t>
            </a:r>
            <a:endParaRPr lang="en-US" sz="1600" dirty="0"/>
          </a:p>
          <a:p>
            <a:pPr marL="457200" lvl="1" indent="-228600">
              <a:lnSpc>
                <a:spcPct val="115000"/>
              </a:lnSpc>
              <a:spcAft>
                <a:spcPts val="1200"/>
              </a:spcAft>
              <a:buSzPct val="100000"/>
              <a:buChar char="◆"/>
            </a:pPr>
            <a:r>
              <a:rPr lang="en-US" sz="15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Boolean algebras  —  set  ¬ = ′</a:t>
            </a:r>
            <a:endParaRPr lang="en-US" sz="1600" dirty="0"/>
          </a:p>
          <a:p>
            <a:pPr marL="457200" lvl="1" indent="-228600">
              <a:lnSpc>
                <a:spcPct val="115000"/>
              </a:lnSpc>
              <a:spcAft>
                <a:spcPts val="1200"/>
              </a:spcAft>
              <a:buSzPct val="100000"/>
              <a:buChar char="◆"/>
            </a:pPr>
            <a:r>
              <a:rPr lang="en-US" sz="15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Morgan algebras  —  simply forget  ′</a:t>
            </a:r>
            <a:endParaRPr lang="en-US" sz="16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◆"/>
            </a:pPr>
            <a:r>
              <a:rPr lang="en-US" sz="1600" i="1" dirty="0">
                <a:solidFill>
                  <a:srgbClr val="6C6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:= (4, ∨, ∧, ′, ¬, 0, 1)  is the prototypical quad algebra.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16" name="Shape 14"/>
          <p:cNvSpPr/>
          <p:nvPr/>
        </p:nvSpPr>
        <p:spPr>
          <a:xfrm>
            <a:off x="0" y="6766560"/>
            <a:ext cx="3397685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8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1C9E93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9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RING DUALITY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Recovering the ring from a quad algebra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1737360"/>
            <a:ext cx="11094415" cy="8001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600"/>
              </a:spcAft>
              <a:buSzPct val="100000"/>
              <a:buChar char="◆"/>
            </a:pPr>
            <a:r>
              <a:rPr lang="en-US" sz="16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Given a quad algebra  L = (L, ∨, ∧, ′, ¬, 0, 1), its ring operations are explicit lattice polynomials.</a:t>
            </a:r>
            <a:endParaRPr lang="en-US" sz="1650" dirty="0"/>
          </a:p>
        </p:txBody>
      </p:sp>
      <p:sp>
        <p:nvSpPr>
          <p:cNvPr id="17" name="Shape 15"/>
          <p:cNvSpPr/>
          <p:nvPr/>
        </p:nvSpPr>
        <p:spPr>
          <a:xfrm>
            <a:off x="548640" y="2697480"/>
            <a:ext cx="11094415" cy="2377440"/>
          </a:xfrm>
          <a:prstGeom prst="roundRect">
            <a:avLst>
              <a:gd name="adj" fmla="val 2313"/>
            </a:avLst>
          </a:prstGeom>
          <a:solidFill>
            <a:srgbClr val="23285B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914400" y="2880360"/>
            <a:ext cx="10362895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1250" b="1" dirty="0">
                <a:solidFill>
                  <a:srgbClr val="8AD6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ADDITION</a:t>
            </a:r>
            <a:endParaRPr lang="en-US" sz="1250" dirty="0"/>
          </a:p>
          <a:p>
            <a:pPr marL="0" indent="0">
              <a:spcAft>
                <a:spcPts val="1400"/>
              </a:spcAft>
              <a:buNone/>
            </a:pPr>
            <a:r>
              <a:rPr lang="en-US" sz="17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+ y  =  (x ∧ y′) ∨ (x′ ∧ y)</a:t>
            </a:r>
            <a:endParaRPr lang="en-US" sz="17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250" b="1" dirty="0">
                <a:solidFill>
                  <a:srgbClr val="8AD6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MULTIPLICATION</a:t>
            </a:r>
            <a:endParaRPr lang="en-US" sz="12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· y  =  (x∧¬x∧(¬y)′) ∨ ((¬x)′∧y∧¬y) ∨ (x∧y∧(¬y)′)</a:t>
            </a:r>
            <a:endParaRPr lang="en-US" sz="14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  ∨ (x∧(¬x)′∧y) ∨ (x∧y∧(¬x)′∧(¬y)′)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548640" y="5257800"/>
            <a:ext cx="11094415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500"/>
              </a:spcAft>
              <a:buSzPct val="100000"/>
              <a:buChar char="◆"/>
            </a:pPr>
            <a:r>
              <a:rPr lang="en-US" sz="1350" b="1" dirty="0">
                <a:solidFill>
                  <a:srgbClr val="1C9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Theorem 12.  These make  R(L) = (L, +, ·)  a commutative ring with unity  1 — the exact inverse of the join/meet construction seen earlier.</a:t>
            </a:r>
            <a:endParaRPr lang="en-US" sz="1350" dirty="0"/>
          </a:p>
          <a:p>
            <a:pPr marL="228600" indent="-228600">
              <a:lnSpc>
                <a:spcPct val="115000"/>
              </a:lnSpc>
              <a:spcAft>
                <a:spcPts val="500"/>
              </a:spcAft>
              <a:buSzPct val="100000"/>
              <a:buChar char="◆"/>
            </a:pPr>
            <a:r>
              <a:rPr lang="en-US" sz="13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Sanity check — Boolean algebras (¬ = ′):  addition collapses to symmetric difference and multiplication to  x·y = x∧y, the classical Boolean ring.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16" name="Shape 14"/>
          <p:cNvSpPr/>
          <p:nvPr/>
        </p:nvSpPr>
        <p:spPr>
          <a:xfrm>
            <a:off x="0" y="6766560"/>
            <a:ext cx="3597549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8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1C9E93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9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RING DUALITY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Main theorem: Quad Algebras ⇔ Quad Rings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1737360"/>
            <a:ext cx="1109441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2000"/>
              </a:spcAft>
              <a:buSzPct val="100000"/>
              <a:buChar char="◆"/>
            </a:pPr>
            <a:r>
              <a:rPr lang="en-US" sz="16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Theorem (Algebra → Ring).  Every quad algebra  L  gives rise to a commutative ring  R(L) = (L, +, ·)  with unity, satisfying  x⁴ = x  for all  x.</a:t>
            </a:r>
            <a:endParaRPr lang="en-US" sz="1650" dirty="0"/>
          </a:p>
          <a:p>
            <a:pPr marL="228600" indent="-228600">
              <a:lnSpc>
                <a:spcPct val="115000"/>
              </a:lnSpc>
              <a:spcAft>
                <a:spcPts val="2000"/>
              </a:spcAft>
              <a:buSzPct val="100000"/>
              <a:buChar char="◆"/>
            </a:pPr>
            <a:r>
              <a:rPr lang="en-US" sz="16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Theorem (Ring → Algebra).  Conversely, every quad ring  R = (R,+,·)  induces a quad algebra  L(R) = (R, ∨, ∧, ′, ¬, 0, 1).</a:t>
            </a:r>
            <a:endParaRPr lang="en-US" sz="1650" dirty="0"/>
          </a:p>
          <a:p>
            <a:pPr marL="228600" indent="-228600">
              <a:lnSpc>
                <a:spcPct val="115000"/>
              </a:lnSpc>
              <a:spcAft>
                <a:spcPts val="2000"/>
              </a:spcAft>
              <a:buSzPct val="100000"/>
              <a:buChar char="◆"/>
            </a:pPr>
            <a:r>
              <a:rPr lang="en-US" sz="1650" b="1" dirty="0">
                <a:solidFill>
                  <a:srgbClr val="2328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Theorem (Duality).  R(L(R)) = R  and  L(R(L)) = L  — the two constructions are mutually inverse.</a:t>
            </a:r>
            <a:endParaRPr lang="en-US" sz="1650" dirty="0"/>
          </a:p>
        </p:txBody>
      </p:sp>
      <p:sp>
        <p:nvSpPr>
          <p:cNvPr id="13" name="Text 11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16" name="Shape 14"/>
          <p:cNvSpPr/>
          <p:nvPr/>
        </p:nvSpPr>
        <p:spPr>
          <a:xfrm>
            <a:off x="0" y="6766560"/>
            <a:ext cx="3597549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8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1C9E93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9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RING DUALITY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Main theorem: Quad Algebras ⇔ Quad Rings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1737360"/>
            <a:ext cx="1109441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2000"/>
              </a:spcAft>
              <a:buSzPct val="100000"/>
              <a:buChar char="◆"/>
            </a:pPr>
            <a:r>
              <a:rPr lang="en-US" sz="16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Theorem (Algebra → Ring).  Every quad algebra  L  gives rise to a commutative ring  R(L) = (L, +, ·)  with unity, satisfying  x⁴ = x  for all  x.</a:t>
            </a:r>
            <a:endParaRPr lang="en-US" sz="1650" dirty="0"/>
          </a:p>
          <a:p>
            <a:pPr marL="228600" indent="-228600">
              <a:lnSpc>
                <a:spcPct val="115000"/>
              </a:lnSpc>
              <a:spcAft>
                <a:spcPts val="2000"/>
              </a:spcAft>
              <a:buSzPct val="100000"/>
              <a:buChar char="◆"/>
            </a:pPr>
            <a:r>
              <a:rPr lang="en-US" sz="16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Theorem (Ring → Algebra).  Conversely, every quad ring  R = (R,+,·)  induces a quad algebra  L(R) = (R, ∨, ∧, ′, ¬, 0, 1).</a:t>
            </a:r>
            <a:endParaRPr lang="en-US" sz="1650" dirty="0"/>
          </a:p>
          <a:p>
            <a:pPr marL="228600" indent="-228600">
              <a:lnSpc>
                <a:spcPct val="115000"/>
              </a:lnSpc>
              <a:spcAft>
                <a:spcPts val="2000"/>
              </a:spcAft>
              <a:buSzPct val="100000"/>
              <a:buChar char="◆"/>
            </a:pPr>
            <a:r>
              <a:rPr lang="en-US" sz="1650" b="1" dirty="0">
                <a:solidFill>
                  <a:srgbClr val="2328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Theorem (Duality).  R(L(R)) = R  and  L(R(L)) = L  — the two constructions are mutually inverse.</a:t>
            </a:r>
            <a:endParaRPr lang="en-US" sz="1650" dirty="0"/>
          </a:p>
        </p:txBody>
      </p:sp>
      <p:sp>
        <p:nvSpPr>
          <p:cNvPr id="10" name="Shape 8"/>
          <p:cNvSpPr/>
          <p:nvPr/>
        </p:nvSpPr>
        <p:spPr>
          <a:xfrm>
            <a:off x="548640" y="4617720"/>
            <a:ext cx="11094415" cy="1417320"/>
          </a:xfrm>
          <a:prstGeom prst="roundRect">
            <a:avLst>
              <a:gd name="adj" fmla="val 3871"/>
            </a:avLst>
          </a:prstGeom>
          <a:solidFill>
            <a:srgbClr val="F7F7FA"/>
          </a:solidFill>
          <a:ln w="19050">
            <a:solidFill>
              <a:srgbClr val="1C9E93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868680" y="4800600"/>
            <a:ext cx="54864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600"/>
              </a:spcAft>
              <a:buNone/>
            </a:pPr>
            <a:r>
              <a:rPr lang="en-US" sz="15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′  =  1 + x       (Boolean negation)</a:t>
            </a: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¬x  =  1 + x²      (De Morgan negation)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400800" y="4617720"/>
            <a:ext cx="4922215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negations are explicit ring-polynomial expressions.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16" name="Shape 14"/>
          <p:cNvSpPr/>
          <p:nvPr/>
        </p:nvSpPr>
        <p:spPr>
          <a:xfrm>
            <a:off x="0" y="6766560"/>
            <a:ext cx="3797413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1C9E93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9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TOPOLOGICAL DUALITY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Beyond algebra: a topological duality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1691640"/>
            <a:ext cx="1109441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7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Boolean algebras admit Stone duality with Stone spaces (compact, totally disconnected).</a:t>
            </a:r>
            <a:endParaRPr lang="en-US" sz="170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Morgan algebras possess their own dual representation: Priestley spaces with an involutive, order-reversing homeomorphism (Cornish–Fowler).</a:t>
            </a:r>
            <a:endParaRPr lang="en-US" sz="170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700" b="1" dirty="0">
                <a:solidFill>
                  <a:srgbClr val="2328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Combining and adapting both techniques yields a corresponding topological framework for quad algebras.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17" name="Shape 15"/>
          <p:cNvSpPr/>
          <p:nvPr/>
        </p:nvSpPr>
        <p:spPr>
          <a:xfrm>
            <a:off x="0" y="6766560"/>
            <a:ext cx="3997277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1C9E93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9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TOPOLOGICAL DUALITY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Constructing the dual space, concretely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1691640"/>
            <a:ext cx="1109441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2000"/>
              </a:lnSpc>
              <a:spcAft>
                <a:spcPts val="1200"/>
              </a:spcAft>
              <a:buSzPct val="100000"/>
              <a:buChar char="◆"/>
            </a:pPr>
            <a:r>
              <a:rPr lang="en-US" sz="15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Points of X.</a:t>
            </a:r>
            <a:r>
              <a:rPr lang="en-US" sz="15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Prime filters of the Boolean reduct  (L, ∨, ∧, ′, 0, 1) — equivalently ultrafilters, since Boolean primality already forces this.</a:t>
            </a:r>
            <a:endParaRPr lang="en-US" sz="1550" dirty="0"/>
          </a:p>
          <a:p>
            <a:pPr marL="228600" indent="-228600">
              <a:lnSpc>
                <a:spcPct val="112000"/>
              </a:lnSpc>
              <a:spcAft>
                <a:spcPts val="1200"/>
              </a:spcAft>
              <a:buSzPct val="100000"/>
              <a:buChar char="◆"/>
            </a:pPr>
            <a:r>
              <a:rPr lang="en-US" sz="15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Topology  𝒯.</a:t>
            </a:r>
            <a:r>
              <a:rPr lang="en-US" sz="15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Generated by the clopen sets  â = { F ∈ X : a ∈ F },  a ∈ L — Stone's classical construction, applied to the Boolean reduct.</a:t>
            </a:r>
            <a:endParaRPr lang="en-US" sz="1550" dirty="0"/>
          </a:p>
          <a:p>
            <a:pPr marL="228600" indent="-228600">
              <a:lnSpc>
                <a:spcPct val="112000"/>
              </a:lnSpc>
              <a:spcAft>
                <a:spcPts val="1200"/>
              </a:spcAft>
              <a:buSzPct val="100000"/>
              <a:buChar char="◆"/>
            </a:pPr>
            <a:r>
              <a:rPr lang="en-US" sz="15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Involution g.</a:t>
            </a:r>
            <a:r>
              <a:rPr lang="en-US" sz="15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g(F) = { a ∈ L : ¬a ∉ F } — this dualizes the De Morgan negation ¬ into a clopen self-map of  X, exactly the Cornish–Fowler role for  ¬.</a:t>
            </a:r>
            <a:endParaRPr lang="en-US" sz="1550" dirty="0"/>
          </a:p>
          <a:p>
            <a:pPr marL="228600" indent="-228600">
              <a:lnSpc>
                <a:spcPct val="112000"/>
              </a:lnSpc>
              <a:spcAft>
                <a:spcPts val="1200"/>
              </a:spcAft>
              <a:buSzPct val="100000"/>
              <a:buChar char="◆"/>
            </a:pPr>
            <a:r>
              <a:rPr lang="en-US" sz="15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Boolean negation ′.</a:t>
            </a:r>
            <a:r>
              <a:rPr lang="en-US" sz="15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Needs no extra structure — it is already visible as set-complement,  â′ = X \ â.  This is why  X  carries no order, unlike a Priestley space.</a:t>
            </a:r>
            <a:endParaRPr lang="en-US" sz="1550" dirty="0"/>
          </a:p>
          <a:p>
            <a:pPr marL="228600" indent="-228600">
              <a:lnSpc>
                <a:spcPct val="112000"/>
              </a:lnSpc>
              <a:spcAft>
                <a:spcPts val="1200"/>
              </a:spcAft>
              <a:buSzPct val="100000"/>
              <a:buChar char="◆"/>
            </a:pPr>
            <a:r>
              <a:rPr lang="en-US" sz="1550" b="1" dirty="0">
                <a:solidFill>
                  <a:srgbClr val="2328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Putting it together.  The map  a ↦ â  is a quad-algebra isomorphism  L ≅ Clop(X, 𝒯, g)  — every element of  L  is recovered as a  g-related clopen set of its own dual space.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17" name="Shape 15"/>
          <p:cNvSpPr/>
          <p:nvPr/>
        </p:nvSpPr>
        <p:spPr>
          <a:xfrm>
            <a:off x="0" y="6766560"/>
            <a:ext cx="3997277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1C9E93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9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TOPOLOGICAL DUALITY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Quad spaces, formally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548640" y="1892808"/>
            <a:ext cx="11094415" cy="1691640"/>
          </a:xfrm>
          <a:prstGeom prst="roundRect">
            <a:avLst>
              <a:gd name="adj" fmla="val 3243"/>
            </a:avLst>
          </a:prstGeom>
          <a:solidFill>
            <a:srgbClr val="23285B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868680" y="1920240"/>
            <a:ext cx="104543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topological space  (X, 𝒯, g)  is a quad space if: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68680" y="2423160"/>
            <a:ext cx="10454335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600"/>
              </a:spcAft>
              <a:buSzPct val="100000"/>
              <a:buChar char="◆"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 (X, 𝒯) is compact, totally disconnected</a:t>
            </a:r>
            <a:endParaRPr lang="en-US" sz="1600" dirty="0"/>
          </a:p>
          <a:p>
            <a:pPr marL="228600" indent="-228600">
              <a:lnSpc>
                <a:spcPct val="115000"/>
              </a:lnSpc>
              <a:spcAft>
                <a:spcPts val="600"/>
              </a:spcAft>
              <a:buSzPct val="100000"/>
              <a:buChar char="◆"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 g : X → X is a continuous involution which is also a clopen map (image of every clopen set is clopen)</a:t>
            </a:r>
            <a:endParaRPr lang="en-US" sz="1600" dirty="0"/>
          </a:p>
          <a:p>
            <a:pPr>
              <a:lnSpc>
                <a:spcPct val="115000"/>
              </a:lnSpc>
              <a:spcAft>
                <a:spcPts val="600"/>
              </a:spcAft>
              <a:buSzPct val="100000"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Morphisms:   f : (X,𝒯,g) → (Y,𝒯,g) is a quad morphism if f is continuous and g∘f = f∘g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16" name="Shape 14"/>
          <p:cNvSpPr/>
          <p:nvPr/>
        </p:nvSpPr>
        <p:spPr>
          <a:xfrm>
            <a:off x="0" y="6766560"/>
            <a:ext cx="4197140" cy="45720"/>
          </a:xfrm>
          <a:prstGeom prst="rect">
            <a:avLst/>
          </a:prstGeom>
          <a:solidFill>
            <a:srgbClr val="1C9E93"/>
          </a:solidFill>
          <a:ln/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1C9E93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9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TOPOLOGICAL DUALITY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duality theorem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1737360"/>
            <a:ext cx="1109441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2000"/>
              </a:spcAft>
              <a:buSzPct val="100000"/>
              <a:buChar char="◆"/>
            </a:pPr>
            <a:r>
              <a:rPr lang="en-US" sz="16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construction combines Stone's classical technique for the Boolean reduct with Cornish–Fowler's technique for the De Morgan reduct, applied together.</a:t>
            </a:r>
            <a:endParaRPr lang="en-US" sz="1650" dirty="0"/>
          </a:p>
          <a:p>
            <a:pPr marL="228600" indent="-228600">
              <a:lnSpc>
                <a:spcPct val="115000"/>
              </a:lnSpc>
              <a:spcAft>
                <a:spcPts val="2000"/>
              </a:spcAft>
              <a:buSzPct val="100000"/>
              <a:buChar char="◆"/>
            </a:pPr>
            <a:r>
              <a:rPr lang="en-US" sz="16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Quad morphisms are continuous maps commuting with g, matching the algebra homomorphisms on the other side.</a:t>
            </a:r>
            <a:endParaRPr lang="en-US" sz="1650" dirty="0"/>
          </a:p>
          <a:p>
            <a:pPr marL="228600" indent="-228600">
              <a:lnSpc>
                <a:spcPct val="115000"/>
              </a:lnSpc>
              <a:spcAft>
                <a:spcPts val="2000"/>
              </a:spcAft>
              <a:buSzPct val="100000"/>
              <a:buChar char="◆"/>
            </a:pPr>
            <a:r>
              <a:rPr lang="en-US" sz="1650" b="1" dirty="0">
                <a:solidFill>
                  <a:srgbClr val="2328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Theorem 5.  The categories  QA  and  QS  of quad algebras and quad spaces, respectively, are dually equivalent.</a:t>
            </a:r>
            <a:endParaRPr lang="en-US" sz="1650" dirty="0"/>
          </a:p>
        </p:txBody>
      </p:sp>
      <p:sp>
        <p:nvSpPr>
          <p:cNvPr id="13" name="Text 11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16" name="Shape 14"/>
          <p:cNvSpPr/>
          <p:nvPr/>
        </p:nvSpPr>
        <p:spPr>
          <a:xfrm>
            <a:off x="0" y="6766560"/>
            <a:ext cx="4397004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8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1C9E93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9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motivating question: when x⁴ = x?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274320" y="1938528"/>
            <a:ext cx="5272888" cy="27432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1905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822960" y="2011680"/>
            <a:ext cx="47242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Stone (1936)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22960" y="2377440"/>
            <a:ext cx="47242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Boolean algebras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822960" y="2743200"/>
            <a:ext cx="47242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6B728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≅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822960" y="3154680"/>
            <a:ext cx="47242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Boolean rings</a:t>
            </a:r>
            <a:endParaRPr lang="en-US" sz="1900" dirty="0"/>
          </a:p>
        </p:txBody>
      </p:sp>
      <p:sp>
        <p:nvSpPr>
          <p:cNvPr id="14" name="Shape 12"/>
          <p:cNvSpPr/>
          <p:nvPr/>
        </p:nvSpPr>
        <p:spPr>
          <a:xfrm>
            <a:off x="822960" y="3703320"/>
            <a:ext cx="2011680" cy="548640"/>
          </a:xfrm>
          <a:prstGeom prst="roundRect">
            <a:avLst>
              <a:gd name="adj" fmla="val 13333"/>
            </a:avLst>
          </a:prstGeom>
          <a:solidFill>
            <a:srgbClr val="F7F7FA"/>
          </a:solidFill>
          <a:ln w="12700">
            <a:solidFill>
              <a:srgbClr val="D8D9E6"/>
            </a:solidFill>
            <a:prstDash val="solid"/>
          </a:ln>
          <a:effectLst>
            <a:outerShdw blurRad="76200" dist="25400" dir="5400000" algn="bl" rotWithShape="0">
              <a:srgbClr val="23285B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822960" y="3703320"/>
            <a:ext cx="2011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6C6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x² = x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29" name="Shape 27"/>
          <p:cNvSpPr/>
          <p:nvPr/>
        </p:nvSpPr>
        <p:spPr>
          <a:xfrm>
            <a:off x="0" y="6766560"/>
            <a:ext cx="199863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8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1C9E93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9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REPRESENTATION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Every quad algebra embeds into a set representation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1691640"/>
            <a:ext cx="1109441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7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Theorem.  Every quad algebra embeds into  4</a:t>
            </a:r>
            <a:r>
              <a:rPr lang="en-US" sz="1700" b="1" baseline="3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r>
              <a:rPr lang="en-US" sz="17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for some index set  I.</a:t>
            </a:r>
            <a:endParaRPr lang="en-US" sz="170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Since  4 ≅ 2</a:t>
            </a:r>
            <a:r>
              <a:rPr lang="en-US" sz="160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and  4</a:t>
            </a:r>
            <a:r>
              <a:rPr lang="en-US" sz="1600" baseline="3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≅ (2</a:t>
            </a:r>
            <a:r>
              <a:rPr lang="en-US" sz="1600" baseline="3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r>
              <a:rPr lang="en-US" sz="160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Stone's representation of the Boolean algebra  2</a:t>
            </a:r>
            <a:r>
              <a:rPr lang="en-US" sz="1600" baseline="3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upgrades this to:</a:t>
            </a:r>
            <a:endParaRPr lang="en-US" sz="170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700" b="1" dirty="0">
                <a:solidFill>
                  <a:srgbClr val="2328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quad algebra embeds into  ℙ(U)</a:t>
            </a:r>
            <a:r>
              <a:rPr lang="en-US" sz="1700" b="1" baseline="-40000" dirty="0">
                <a:solidFill>
                  <a:srgbClr val="2328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r>
              <a:rPr lang="en-US" sz="1700" b="1" dirty="0">
                <a:solidFill>
                  <a:srgbClr val="2328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for some set  U.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17" name="Shape 15"/>
          <p:cNvSpPr/>
          <p:nvPr/>
        </p:nvSpPr>
        <p:spPr>
          <a:xfrm>
            <a:off x="0" y="6766560"/>
            <a:ext cx="4596868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8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1C9E93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9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REPRESENTATION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Every quad algebra is a pair of sets</a:t>
            </a:r>
            <a:endParaRPr lang="en-US" sz="3000" dirty="0"/>
          </a:p>
        </p:txBody>
      </p:sp>
      <p:sp>
        <p:nvSpPr>
          <p:cNvPr id="10" name="Shape 8"/>
          <p:cNvSpPr/>
          <p:nvPr/>
        </p:nvSpPr>
        <p:spPr>
          <a:xfrm>
            <a:off x="548640" y="2939796"/>
            <a:ext cx="11094415" cy="2286000"/>
          </a:xfrm>
          <a:prstGeom prst="roundRect">
            <a:avLst>
              <a:gd name="adj" fmla="val 2400"/>
            </a:avLst>
          </a:prstGeom>
          <a:solidFill>
            <a:srgbClr val="23285B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868680" y="3122676"/>
            <a:ext cx="104543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element of a quad algebra can be viewed as an ordered pair of sets  (A, B):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17" name="Shape 15"/>
          <p:cNvSpPr/>
          <p:nvPr/>
        </p:nvSpPr>
        <p:spPr>
          <a:xfrm>
            <a:off x="0" y="6766560"/>
            <a:ext cx="4796732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8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1C9E93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9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REPRESENTATION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Every quad algebra is a pair of sets</a:t>
            </a:r>
            <a:endParaRPr lang="en-US" sz="3000" dirty="0"/>
          </a:p>
        </p:txBody>
      </p:sp>
      <p:sp>
        <p:nvSpPr>
          <p:cNvPr id="10" name="Shape 8"/>
          <p:cNvSpPr/>
          <p:nvPr/>
        </p:nvSpPr>
        <p:spPr>
          <a:xfrm>
            <a:off x="548640" y="2939796"/>
            <a:ext cx="11094415" cy="2286000"/>
          </a:xfrm>
          <a:prstGeom prst="roundRect">
            <a:avLst>
              <a:gd name="adj" fmla="val 2400"/>
            </a:avLst>
          </a:prstGeom>
          <a:solidFill>
            <a:srgbClr val="23285B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868680" y="3122676"/>
            <a:ext cx="104543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element of a quad algebra can be viewed as an ordered pair of sets  (A, B):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68680" y="3625596"/>
            <a:ext cx="10454335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800"/>
              </a:spcAft>
              <a:buNone/>
            </a:pPr>
            <a:r>
              <a:rPr lang="en-US" sz="1450" dirty="0">
                <a:solidFill>
                  <a:srgbClr val="E4E4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′ (a, b) = (a′, b′)        Boolean negation — complement both coordinates</a:t>
            </a:r>
            <a:endParaRPr lang="en-US" sz="1450" dirty="0"/>
          </a:p>
          <a:p>
            <a:pPr marL="0" indent="0">
              <a:buNone/>
            </a:pPr>
            <a:r>
              <a:rPr lang="en-US" sz="1450" dirty="0">
                <a:solidFill>
                  <a:srgbClr val="E4E4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¬ (a, b) = (b′, a′)        De Morgan negation — swap, then complement both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868680" y="4722876"/>
            <a:ext cx="1045433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F2A6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representation is exactly what generates the 4-valued semantics ahead.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17" name="Shape 15"/>
          <p:cNvSpPr/>
          <p:nvPr/>
        </p:nvSpPr>
        <p:spPr>
          <a:xfrm>
            <a:off x="0" y="6766560"/>
            <a:ext cx="4996596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D98A2B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LOGIC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Setting up the propositional logic  L</a:t>
            </a:r>
            <a:r>
              <a:rPr lang="en-US" sz="3000" b="1" baseline="-40000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QA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548640" y="1737360"/>
            <a:ext cx="5364328" cy="4114800"/>
          </a:xfrm>
          <a:prstGeom prst="roundRect">
            <a:avLst>
              <a:gd name="adj" fmla="val 1333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822960" y="1920240"/>
            <a:ext cx="481568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D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Language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822960" y="2468880"/>
            <a:ext cx="4815688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5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Propositional variables:  p, q, r, …</a:t>
            </a:r>
            <a:endParaRPr lang="en-US" sz="155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5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Constants:  ⊤ (top),  ⊥ (bottom)</a:t>
            </a:r>
            <a:endParaRPr lang="en-US" sz="155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5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Connectives:  ∨, ∧, ′(∼), ¬</a:t>
            </a:r>
            <a:endParaRPr lang="en-US" sz="155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5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Well-formed formulas:</a:t>
            </a:r>
            <a:endParaRPr lang="en-US" sz="1550" dirty="0"/>
          </a:p>
          <a:p>
            <a:pPr marL="0" lvl="1" indent="0">
              <a:lnSpc>
                <a:spcPct val="115000"/>
              </a:lnSpc>
              <a:spcAft>
                <a:spcPts val="1400"/>
              </a:spcAft>
              <a:buNone/>
            </a:pPr>
            <a:r>
              <a:rPr lang="en-US" sz="1500" dirty="0">
                <a:solidFill>
                  <a:srgbClr val="6C6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 |  α∨β  |  α∧β  | α ′  |  ¬α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19" name="Shape 17"/>
          <p:cNvSpPr/>
          <p:nvPr/>
        </p:nvSpPr>
        <p:spPr>
          <a:xfrm>
            <a:off x="0" y="6766560"/>
            <a:ext cx="5196460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D98A2B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LOGIC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Setting up the propositional logic  L</a:t>
            </a:r>
            <a:r>
              <a:rPr lang="en-US" sz="3000" b="1" baseline="-40000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QA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548640" y="1737360"/>
            <a:ext cx="5364328" cy="4114800"/>
          </a:xfrm>
          <a:prstGeom prst="roundRect">
            <a:avLst>
              <a:gd name="adj" fmla="val 1333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822960" y="1920240"/>
            <a:ext cx="481568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D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Language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822960" y="2468880"/>
            <a:ext cx="4815688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5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Propositional variables:  p, q, r, …</a:t>
            </a:r>
            <a:endParaRPr lang="en-US" sz="155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5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Constants:  ⊤ (top),  ⊥ (bottom)</a:t>
            </a:r>
            <a:endParaRPr lang="en-US" sz="155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5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Connectives:  ∨, ∧, ′(∼), ¬</a:t>
            </a:r>
            <a:endParaRPr lang="en-US" sz="155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5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Well-formed formulas:</a:t>
            </a:r>
            <a:endParaRPr lang="en-US" sz="1550" dirty="0"/>
          </a:p>
          <a:p>
            <a:pPr marL="0" lvl="1" indent="0">
              <a:lnSpc>
                <a:spcPct val="115000"/>
              </a:lnSpc>
              <a:spcAft>
                <a:spcPts val="1400"/>
              </a:spcAft>
              <a:buNone/>
            </a:pPr>
            <a:r>
              <a:rPr lang="en-US" sz="1500" dirty="0">
                <a:solidFill>
                  <a:srgbClr val="6C6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 |  α∨β  |  α∧β  | α ′  |  ¬α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6278728" y="1737360"/>
            <a:ext cx="5364328" cy="4114800"/>
          </a:xfrm>
          <a:prstGeom prst="roundRect">
            <a:avLst>
              <a:gd name="adj" fmla="val 1333"/>
            </a:avLst>
          </a:prstGeom>
          <a:solidFill>
            <a:srgbClr val="23285B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553048" y="1920240"/>
            <a:ext cx="481568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Foundation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6553048" y="2468880"/>
            <a:ext cx="4815688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600"/>
              </a:spcAft>
              <a:buSzPct val="100000"/>
              <a:buChar char="◆"/>
            </a:pPr>
            <a:r>
              <a:rPr lang="en-US" sz="1550" dirty="0">
                <a:solidFill>
                  <a:srgbClr val="E4E4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on  BDLL  — the logic of bounded distributive lattices (Dunn).</a:t>
            </a:r>
            <a:endParaRPr lang="en-US" sz="1550" dirty="0"/>
          </a:p>
          <a:p>
            <a:pPr marL="228600" indent="-228600">
              <a:lnSpc>
                <a:spcPct val="115000"/>
              </a:lnSpc>
              <a:spcAft>
                <a:spcPts val="1600"/>
              </a:spcAft>
              <a:buSzPct val="100000"/>
              <a:buChar char="◆"/>
            </a:pPr>
            <a:r>
              <a:rPr lang="en-US" sz="1550" dirty="0">
                <a:solidFill>
                  <a:srgbClr val="E4E4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 ⊢ β  reads as a consequence pair: “β follows from α.”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6553048" y="3977640"/>
            <a:ext cx="4815688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buSzPct val="100000"/>
              <a:buChar char="◆"/>
            </a:pPr>
            <a:r>
              <a:rPr lang="en-US" sz="1550" dirty="0">
                <a:solidFill>
                  <a:srgbClr val="E4E4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550" baseline="-40000" dirty="0">
                <a:solidFill>
                  <a:srgbClr val="E4E4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550" dirty="0">
                <a:solidFill>
                  <a:srgbClr val="E4E4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extends  BDLL  with rules governing  ′  and  ¬  jointly.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19" name="Shape 17"/>
          <p:cNvSpPr/>
          <p:nvPr/>
        </p:nvSpPr>
        <p:spPr>
          <a:xfrm>
            <a:off x="0" y="6766560"/>
            <a:ext cx="5396324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B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D98A2B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LOGIC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Axioms of Quad Logic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548640" y="1691640"/>
            <a:ext cx="11094415" cy="6858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548640" y="1691640"/>
            <a:ext cx="54864" cy="685800"/>
          </a:xfrm>
          <a:prstGeom prst="rect">
            <a:avLst/>
          </a:prstGeom>
          <a:solidFill>
            <a:srgbClr val="D98A2B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1691640"/>
            <a:ext cx="2377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Structural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291840" y="1691640"/>
            <a:ext cx="807689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α ⊢ α;      α ⊢ β, β ⊢ γ  /  α ⊢ γ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32" name="Shape 30"/>
          <p:cNvSpPr/>
          <p:nvPr/>
        </p:nvSpPr>
        <p:spPr>
          <a:xfrm>
            <a:off x="0" y="6766560"/>
            <a:ext cx="5596187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B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D98A2B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LOGIC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Axioms of Quad Logic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548640" y="1691640"/>
            <a:ext cx="11094415" cy="6858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548640" y="1691640"/>
            <a:ext cx="54864" cy="685800"/>
          </a:xfrm>
          <a:prstGeom prst="rect">
            <a:avLst/>
          </a:prstGeom>
          <a:solidFill>
            <a:srgbClr val="D98A2B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1691640"/>
            <a:ext cx="2377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Structural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291840" y="1691640"/>
            <a:ext cx="807689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α ⊢ α;      α ⊢ β, β ⊢ γ  /  α ⊢ γ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48640" y="2487168"/>
            <a:ext cx="11094415" cy="685800"/>
          </a:xfrm>
          <a:prstGeom prst="roundRect">
            <a:avLst>
              <a:gd name="adj" fmla="val 8000"/>
            </a:avLst>
          </a:prstGeom>
          <a:solidFill>
            <a:srgbClr val="F7F7FA"/>
          </a:solidFill>
          <a:ln w="12700">
            <a:solidFill>
              <a:srgbClr val="D8D9E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8640" y="2487168"/>
            <a:ext cx="54864" cy="685800"/>
          </a:xfrm>
          <a:prstGeom prst="rect">
            <a:avLst/>
          </a:prstGeom>
          <a:solidFill>
            <a:srgbClr val="D98A2B"/>
          </a:solidFill>
          <a:ln/>
        </p:spPr>
      </p:sp>
      <p:sp>
        <p:nvSpPr>
          <p:cNvPr id="15" name="Text 13"/>
          <p:cNvSpPr/>
          <p:nvPr/>
        </p:nvSpPr>
        <p:spPr>
          <a:xfrm>
            <a:off x="822960" y="2487168"/>
            <a:ext cx="2377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Lattice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3291840" y="2487168"/>
            <a:ext cx="807689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α∧β ⊢ α, β;      α ⊢ α∨β;      β ⊢ α∨β;      α∧(β∨γ) ⊢ (α∧β)∨(α∧γ)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32" name="Shape 30"/>
          <p:cNvSpPr/>
          <p:nvPr/>
        </p:nvSpPr>
        <p:spPr>
          <a:xfrm>
            <a:off x="0" y="6766560"/>
            <a:ext cx="5796051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B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D98A2B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LOGIC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Axioms of Quad Logic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548640" y="1691640"/>
            <a:ext cx="11094415" cy="6858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548640" y="1691640"/>
            <a:ext cx="54864" cy="685800"/>
          </a:xfrm>
          <a:prstGeom prst="rect">
            <a:avLst/>
          </a:prstGeom>
          <a:solidFill>
            <a:srgbClr val="D98A2B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1691640"/>
            <a:ext cx="2377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Structural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291840" y="1691640"/>
            <a:ext cx="807689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α ⊢ α;      α ⊢ β, β ⊢ γ  /  α ⊢ γ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48640" y="2487168"/>
            <a:ext cx="11094415" cy="685800"/>
          </a:xfrm>
          <a:prstGeom prst="roundRect">
            <a:avLst>
              <a:gd name="adj" fmla="val 8000"/>
            </a:avLst>
          </a:prstGeom>
          <a:solidFill>
            <a:srgbClr val="F7F7FA"/>
          </a:solidFill>
          <a:ln w="12700">
            <a:solidFill>
              <a:srgbClr val="D8D9E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8640" y="2487168"/>
            <a:ext cx="54864" cy="685800"/>
          </a:xfrm>
          <a:prstGeom prst="rect">
            <a:avLst/>
          </a:prstGeom>
          <a:solidFill>
            <a:srgbClr val="D98A2B"/>
          </a:solidFill>
          <a:ln/>
        </p:spPr>
      </p:sp>
      <p:sp>
        <p:nvSpPr>
          <p:cNvPr id="15" name="Text 13"/>
          <p:cNvSpPr/>
          <p:nvPr/>
        </p:nvSpPr>
        <p:spPr>
          <a:xfrm>
            <a:off x="822960" y="2487168"/>
            <a:ext cx="2377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Lattice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3291840" y="2487168"/>
            <a:ext cx="807689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α∧β ⊢ α, β;      α ⊢ α∨β;      β ⊢ α∨β;      α∧(β∨γ) ⊢ (α∧β)∨(α∧γ)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48640" y="3282696"/>
            <a:ext cx="11094415" cy="6858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548640" y="3282696"/>
            <a:ext cx="54864" cy="685800"/>
          </a:xfrm>
          <a:prstGeom prst="rect">
            <a:avLst/>
          </a:prstGeom>
          <a:solidFill>
            <a:srgbClr val="D98A2B"/>
          </a:solidFill>
          <a:ln/>
        </p:spPr>
      </p:sp>
      <p:sp>
        <p:nvSpPr>
          <p:cNvPr id="19" name="Text 17"/>
          <p:cNvSpPr/>
          <p:nvPr/>
        </p:nvSpPr>
        <p:spPr>
          <a:xfrm>
            <a:off x="822960" y="3282696"/>
            <a:ext cx="2377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Morgan negation ¬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3291840" y="3282696"/>
            <a:ext cx="807689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¬¬α ⊣⊢ α;      ¬α∧¬β ⊢ ¬(α∨β)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32" name="Shape 30"/>
          <p:cNvSpPr/>
          <p:nvPr/>
        </p:nvSpPr>
        <p:spPr>
          <a:xfrm>
            <a:off x="0" y="6766560"/>
            <a:ext cx="5995915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B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D98A2B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LOGIC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Axioms of Quad Logic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548640" y="1691640"/>
            <a:ext cx="11094415" cy="6858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548640" y="1691640"/>
            <a:ext cx="54864" cy="685800"/>
          </a:xfrm>
          <a:prstGeom prst="rect">
            <a:avLst/>
          </a:prstGeom>
          <a:solidFill>
            <a:srgbClr val="D98A2B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1691640"/>
            <a:ext cx="2377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Structural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291840" y="1691640"/>
            <a:ext cx="807689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α ⊢ α;      α ⊢ β, β ⊢ γ  /  α ⊢ γ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48640" y="2487168"/>
            <a:ext cx="11094415" cy="685800"/>
          </a:xfrm>
          <a:prstGeom prst="roundRect">
            <a:avLst>
              <a:gd name="adj" fmla="val 8000"/>
            </a:avLst>
          </a:prstGeom>
          <a:solidFill>
            <a:srgbClr val="F7F7FA"/>
          </a:solidFill>
          <a:ln w="12700">
            <a:solidFill>
              <a:srgbClr val="D8D9E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8640" y="2487168"/>
            <a:ext cx="54864" cy="685800"/>
          </a:xfrm>
          <a:prstGeom prst="rect">
            <a:avLst/>
          </a:prstGeom>
          <a:solidFill>
            <a:srgbClr val="D98A2B"/>
          </a:solidFill>
          <a:ln/>
        </p:spPr>
      </p:sp>
      <p:sp>
        <p:nvSpPr>
          <p:cNvPr id="15" name="Text 13"/>
          <p:cNvSpPr/>
          <p:nvPr/>
        </p:nvSpPr>
        <p:spPr>
          <a:xfrm>
            <a:off x="822960" y="2487168"/>
            <a:ext cx="2377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Lattice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3291840" y="2487168"/>
            <a:ext cx="807689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α∧β ⊢ α, β;      α ⊢ α∨β;      β ⊢ α∨β;      α∧(β∨γ) ⊢ (α∧β)∨(α∧γ)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48640" y="3282696"/>
            <a:ext cx="11094415" cy="6858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548640" y="3282696"/>
            <a:ext cx="54864" cy="685800"/>
          </a:xfrm>
          <a:prstGeom prst="rect">
            <a:avLst/>
          </a:prstGeom>
          <a:solidFill>
            <a:srgbClr val="D98A2B"/>
          </a:solidFill>
          <a:ln/>
        </p:spPr>
      </p:sp>
      <p:sp>
        <p:nvSpPr>
          <p:cNvPr id="19" name="Text 17"/>
          <p:cNvSpPr/>
          <p:nvPr/>
        </p:nvSpPr>
        <p:spPr>
          <a:xfrm>
            <a:off x="822960" y="3282696"/>
            <a:ext cx="2377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Morgan negation ¬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3291840" y="3282696"/>
            <a:ext cx="807689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¬¬α ⊣⊢ α;      ¬α∧¬β ⊢ ¬(α∨β)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548640" y="4078224"/>
            <a:ext cx="11094415" cy="685800"/>
          </a:xfrm>
          <a:prstGeom prst="roundRect">
            <a:avLst>
              <a:gd name="adj" fmla="val 8000"/>
            </a:avLst>
          </a:prstGeom>
          <a:solidFill>
            <a:srgbClr val="F7F7FA"/>
          </a:solidFill>
          <a:ln w="12700">
            <a:solidFill>
              <a:srgbClr val="D8D9E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48640" y="4078224"/>
            <a:ext cx="54864" cy="685800"/>
          </a:xfrm>
          <a:prstGeom prst="rect">
            <a:avLst/>
          </a:prstGeom>
          <a:solidFill>
            <a:srgbClr val="D98A2B"/>
          </a:solidFill>
          <a:ln/>
        </p:spPr>
      </p:sp>
      <p:sp>
        <p:nvSpPr>
          <p:cNvPr id="23" name="Text 21"/>
          <p:cNvSpPr/>
          <p:nvPr/>
        </p:nvSpPr>
        <p:spPr>
          <a:xfrm>
            <a:off x="822960" y="4078224"/>
            <a:ext cx="2377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Boolean negation ′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3291840" y="4078224"/>
            <a:ext cx="807689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α∧α</a:t>
            </a:r>
            <a:r>
              <a:rPr lang="en-US" sz="1400" dirty="0">
                <a:solidFill>
                  <a:srgbClr val="6C6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′</a:t>
            </a:r>
            <a:r>
              <a:rPr lang="en-US" sz="13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⊢ ⊥;      ⊤ ⊢ α∨α</a:t>
            </a:r>
            <a:r>
              <a:rPr lang="en-US" sz="1400" dirty="0">
                <a:solidFill>
                  <a:srgbClr val="6C6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′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32" name="Shape 30"/>
          <p:cNvSpPr/>
          <p:nvPr/>
        </p:nvSpPr>
        <p:spPr>
          <a:xfrm>
            <a:off x="0" y="6766560"/>
            <a:ext cx="6195779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B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D98A2B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LOGIC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Axioms of Quad Logic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548640" y="1691640"/>
            <a:ext cx="11094415" cy="6858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548640" y="1691640"/>
            <a:ext cx="54864" cy="685800"/>
          </a:xfrm>
          <a:prstGeom prst="rect">
            <a:avLst/>
          </a:prstGeom>
          <a:solidFill>
            <a:srgbClr val="D98A2B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1691640"/>
            <a:ext cx="2377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Structural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291840" y="1691640"/>
            <a:ext cx="807689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α ⊢ α;      α ⊢ β, β ⊢ γ  /  α ⊢ γ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48640" y="2487168"/>
            <a:ext cx="11094415" cy="685800"/>
          </a:xfrm>
          <a:prstGeom prst="roundRect">
            <a:avLst>
              <a:gd name="adj" fmla="val 8000"/>
            </a:avLst>
          </a:prstGeom>
          <a:solidFill>
            <a:srgbClr val="F7F7FA"/>
          </a:solidFill>
          <a:ln w="12700">
            <a:solidFill>
              <a:srgbClr val="D8D9E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8640" y="2487168"/>
            <a:ext cx="54864" cy="685800"/>
          </a:xfrm>
          <a:prstGeom prst="rect">
            <a:avLst/>
          </a:prstGeom>
          <a:solidFill>
            <a:srgbClr val="D98A2B"/>
          </a:solidFill>
          <a:ln/>
        </p:spPr>
      </p:sp>
      <p:sp>
        <p:nvSpPr>
          <p:cNvPr id="15" name="Text 13"/>
          <p:cNvSpPr/>
          <p:nvPr/>
        </p:nvSpPr>
        <p:spPr>
          <a:xfrm>
            <a:off x="822960" y="2487168"/>
            <a:ext cx="2377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Lattice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3291840" y="2487168"/>
            <a:ext cx="807689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α∧β ⊢ α, β;      α ⊢ α∨β;      β ⊢ α∨β;      α∧(β∨γ) ⊢ (α∧β)∨(α∧γ)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48640" y="3282696"/>
            <a:ext cx="11094415" cy="6858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548640" y="3282696"/>
            <a:ext cx="54864" cy="685800"/>
          </a:xfrm>
          <a:prstGeom prst="rect">
            <a:avLst/>
          </a:prstGeom>
          <a:solidFill>
            <a:srgbClr val="D98A2B"/>
          </a:solidFill>
          <a:ln/>
        </p:spPr>
      </p:sp>
      <p:sp>
        <p:nvSpPr>
          <p:cNvPr id="19" name="Text 17"/>
          <p:cNvSpPr/>
          <p:nvPr/>
        </p:nvSpPr>
        <p:spPr>
          <a:xfrm>
            <a:off x="822960" y="3282696"/>
            <a:ext cx="2377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Morgan negation ¬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3291840" y="3282696"/>
            <a:ext cx="807689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¬¬α ⊣⊢ α;      ¬α∧¬β ⊢ ¬(α∨β)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548640" y="4078224"/>
            <a:ext cx="11094415" cy="685800"/>
          </a:xfrm>
          <a:prstGeom prst="roundRect">
            <a:avLst>
              <a:gd name="adj" fmla="val 8000"/>
            </a:avLst>
          </a:prstGeom>
          <a:solidFill>
            <a:srgbClr val="F7F7FA"/>
          </a:solidFill>
          <a:ln w="12700">
            <a:solidFill>
              <a:srgbClr val="D8D9E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48640" y="4078224"/>
            <a:ext cx="54864" cy="685800"/>
          </a:xfrm>
          <a:prstGeom prst="rect">
            <a:avLst/>
          </a:prstGeom>
          <a:solidFill>
            <a:srgbClr val="D98A2B"/>
          </a:solidFill>
          <a:ln/>
        </p:spPr>
      </p:sp>
      <p:sp>
        <p:nvSpPr>
          <p:cNvPr id="23" name="Text 21"/>
          <p:cNvSpPr/>
          <p:nvPr/>
        </p:nvSpPr>
        <p:spPr>
          <a:xfrm>
            <a:off x="822960" y="4078224"/>
            <a:ext cx="2377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Boolean negation ′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3291840" y="4078224"/>
            <a:ext cx="807689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α∧α</a:t>
            </a:r>
            <a:r>
              <a:rPr lang="en-US" sz="1400" dirty="0">
                <a:solidFill>
                  <a:srgbClr val="6C6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′</a:t>
            </a:r>
            <a:r>
              <a:rPr lang="en-US" sz="13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⊢ ⊥;      ⊤ ⊢ α∨α</a:t>
            </a:r>
            <a:r>
              <a:rPr lang="en-US" sz="1400" dirty="0">
                <a:solidFill>
                  <a:srgbClr val="6C6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′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548640" y="4873752"/>
            <a:ext cx="11094415" cy="6858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548640" y="4873752"/>
            <a:ext cx="54864" cy="685800"/>
          </a:xfrm>
          <a:prstGeom prst="rect">
            <a:avLst/>
          </a:prstGeom>
          <a:solidFill>
            <a:srgbClr val="D98A2B"/>
          </a:solidFill>
          <a:ln/>
        </p:spPr>
      </p:sp>
      <p:sp>
        <p:nvSpPr>
          <p:cNvPr id="27" name="Text 25"/>
          <p:cNvSpPr/>
          <p:nvPr/>
        </p:nvSpPr>
        <p:spPr>
          <a:xfrm>
            <a:off x="822960" y="4873752"/>
            <a:ext cx="2377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Interaction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3291840" y="4873752"/>
            <a:ext cx="807689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(¬α)</a:t>
            </a:r>
            <a:r>
              <a:rPr lang="en-US" sz="1400" dirty="0">
                <a:solidFill>
                  <a:srgbClr val="6C6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′</a:t>
            </a:r>
            <a:r>
              <a:rPr lang="en-US" sz="13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⊣⊢ ¬(α</a:t>
            </a:r>
            <a:r>
              <a:rPr lang="en-US" sz="1400" dirty="0">
                <a:solidFill>
                  <a:srgbClr val="6C6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′</a:t>
            </a:r>
            <a:r>
              <a:rPr lang="en-US" sz="13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      —  the two negations commute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32" name="Shape 30"/>
          <p:cNvSpPr/>
          <p:nvPr/>
        </p:nvSpPr>
        <p:spPr>
          <a:xfrm>
            <a:off x="0" y="6766560"/>
            <a:ext cx="6395643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8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1C9E93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9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motivating question: when x⁴ = x?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548640" y="1828800"/>
            <a:ext cx="5272888" cy="27432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1905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822960" y="2011680"/>
            <a:ext cx="47242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Stone (1936)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22960" y="2377440"/>
            <a:ext cx="47242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Boolean algebras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822960" y="2743200"/>
            <a:ext cx="47242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6B728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≅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822960" y="3154680"/>
            <a:ext cx="47242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Boolean rings</a:t>
            </a:r>
            <a:endParaRPr lang="en-US" sz="1900" dirty="0"/>
          </a:p>
        </p:txBody>
      </p:sp>
      <p:sp>
        <p:nvSpPr>
          <p:cNvPr id="14" name="Shape 12"/>
          <p:cNvSpPr/>
          <p:nvPr/>
        </p:nvSpPr>
        <p:spPr>
          <a:xfrm>
            <a:off x="822960" y="3703320"/>
            <a:ext cx="2011680" cy="548640"/>
          </a:xfrm>
          <a:prstGeom prst="roundRect">
            <a:avLst>
              <a:gd name="adj" fmla="val 13333"/>
            </a:avLst>
          </a:prstGeom>
          <a:solidFill>
            <a:srgbClr val="F7F7FA"/>
          </a:solidFill>
          <a:ln w="12700">
            <a:solidFill>
              <a:srgbClr val="D8D9E6"/>
            </a:solidFill>
            <a:prstDash val="solid"/>
          </a:ln>
          <a:effectLst>
            <a:outerShdw blurRad="76200" dist="25400" dir="5400000" algn="bl" rotWithShape="0">
              <a:srgbClr val="23285B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822960" y="3703320"/>
            <a:ext cx="2011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6C6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x² = x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6370168" y="1828800"/>
            <a:ext cx="5272888" cy="2743200"/>
          </a:xfrm>
          <a:prstGeom prst="roundRect">
            <a:avLst>
              <a:gd name="adj" fmla="val 2000"/>
            </a:avLst>
          </a:prstGeom>
          <a:solidFill>
            <a:srgbClr val="1C9E93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644488" y="2011680"/>
            <a:ext cx="47242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6F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paper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644488" y="2377440"/>
            <a:ext cx="47242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Quad algebras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6644488" y="2743200"/>
            <a:ext cx="47242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D6F3F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≅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6644488" y="3154680"/>
            <a:ext cx="47242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Quad rings</a:t>
            </a:r>
            <a:endParaRPr lang="en-US" sz="1900" dirty="0"/>
          </a:p>
        </p:txBody>
      </p:sp>
      <p:sp>
        <p:nvSpPr>
          <p:cNvPr id="21" name="Shape 19"/>
          <p:cNvSpPr/>
          <p:nvPr/>
        </p:nvSpPr>
        <p:spPr>
          <a:xfrm>
            <a:off x="6644488" y="3703320"/>
            <a:ext cx="2011680" cy="548640"/>
          </a:xfrm>
          <a:prstGeom prst="roundRect">
            <a:avLst>
              <a:gd name="adj" fmla="val 13333"/>
            </a:avLst>
          </a:prstGeom>
          <a:solidFill>
            <a:srgbClr val="F2A65A"/>
          </a:solidFill>
          <a:ln w="12700">
            <a:solidFill>
              <a:srgbClr val="D8D9E6"/>
            </a:solidFill>
            <a:prstDash val="solid"/>
          </a:ln>
          <a:effectLst>
            <a:outerShdw blurRad="76200" dist="25400" dir="5400000" algn="bl" rotWithShape="0">
              <a:srgbClr val="23285B">
                <a:alpha val="12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6644488" y="3703320"/>
            <a:ext cx="2011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x⁴ = x</a:t>
            </a:r>
            <a:endParaRPr lang="en-US" sz="1800" dirty="0"/>
          </a:p>
        </p:txBody>
      </p:sp>
      <p:sp>
        <p:nvSpPr>
          <p:cNvPr id="23" name="Shape 21"/>
          <p:cNvSpPr/>
          <p:nvPr/>
        </p:nvSpPr>
        <p:spPr>
          <a:xfrm>
            <a:off x="5766664" y="2871216"/>
            <a:ext cx="658368" cy="658368"/>
          </a:xfrm>
          <a:prstGeom prst="ellipse">
            <a:avLst/>
          </a:prstGeom>
          <a:solidFill>
            <a:srgbClr val="FFFFFF"/>
          </a:solidFill>
          <a:ln w="28575">
            <a:solidFill>
              <a:srgbClr val="1C9E93"/>
            </a:solidFill>
            <a:prstDash val="solid"/>
          </a:ln>
          <a:effectLst>
            <a:outerShdw blurRad="127000" dist="25400" dir="5400000" algn="bl" rotWithShape="0">
              <a:srgbClr val="23285B">
                <a:alpha val="18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5766664" y="2871216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C9E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VS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29" name="Shape 27"/>
          <p:cNvSpPr/>
          <p:nvPr/>
        </p:nvSpPr>
        <p:spPr>
          <a:xfrm>
            <a:off x="0" y="6766560"/>
            <a:ext cx="399727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B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D98A2B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LOGIC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Algebraic semantics via valuations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1737360"/>
            <a:ext cx="1109441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2000"/>
              </a:spcAft>
              <a:buSzPct val="100000"/>
              <a:buChar char="◆"/>
            </a:pPr>
            <a:r>
              <a:rPr lang="en-US" sz="16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valuation is a homomorphism  v : F</a:t>
            </a:r>
            <a:r>
              <a:rPr lang="en-US" sz="165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6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→  QA  into a quad algebra  QA, preserving  ∨, ∧, ′, ¬, ⊤, ⊥.</a:t>
            </a:r>
            <a:endParaRPr lang="en-US" sz="1650" dirty="0"/>
          </a:p>
          <a:p>
            <a:pPr marL="228600" indent="-228600">
              <a:lnSpc>
                <a:spcPct val="115000"/>
              </a:lnSpc>
              <a:spcAft>
                <a:spcPts val="2000"/>
              </a:spcAft>
              <a:buSzPct val="100000"/>
              <a:buChar char="◆"/>
            </a:pPr>
            <a:r>
              <a:rPr lang="en-US" sz="16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consequent  α ⊢ β  is valid under  v  when  v(α) ≤ v(β)  in  QA.</a:t>
            </a:r>
            <a:endParaRPr lang="en-US" sz="1650" dirty="0"/>
          </a:p>
          <a:p>
            <a:pPr marL="228600" indent="-228600">
              <a:lnSpc>
                <a:spcPct val="115000"/>
              </a:lnSpc>
              <a:spcAft>
                <a:spcPts val="2000"/>
              </a:spcAft>
              <a:buSzPct val="100000"/>
              <a:buChar char="◆"/>
            </a:pPr>
            <a:r>
              <a:rPr lang="en-US" sz="16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 ⊢ β  is valid in the class of ALL quad algebras, written  α ⊨</a:t>
            </a:r>
            <a:r>
              <a:rPr lang="en-US" sz="165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6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β,  if it holds under every valuation into every quad algebra.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15" name="Shape 13"/>
          <p:cNvSpPr/>
          <p:nvPr/>
        </p:nvSpPr>
        <p:spPr>
          <a:xfrm>
            <a:off x="0" y="6766560"/>
            <a:ext cx="6595507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B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D98A2B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LOGIC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Algebraic semantics via valuations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1737360"/>
            <a:ext cx="1109441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2000"/>
              </a:spcAft>
              <a:buSzPct val="100000"/>
              <a:buChar char="◆"/>
            </a:pPr>
            <a:r>
              <a:rPr lang="en-US" sz="16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valuation is a homomorphism  v : F</a:t>
            </a:r>
            <a:r>
              <a:rPr lang="en-US" sz="165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6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→  QA  into a quad algebra  QA, preserving  ∨, ∧, ′, ¬, ⊤, ⊥.</a:t>
            </a:r>
            <a:endParaRPr lang="en-US" sz="1650" dirty="0"/>
          </a:p>
          <a:p>
            <a:pPr marL="228600" indent="-228600">
              <a:lnSpc>
                <a:spcPct val="115000"/>
              </a:lnSpc>
              <a:spcAft>
                <a:spcPts val="2000"/>
              </a:spcAft>
              <a:buSzPct val="100000"/>
              <a:buChar char="◆"/>
            </a:pPr>
            <a:r>
              <a:rPr lang="en-US" sz="16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consequent  α ⊢ β  is valid under  v  when  v(α) ≤ v(β)  in  QA.</a:t>
            </a:r>
            <a:endParaRPr lang="en-US" sz="1650" dirty="0"/>
          </a:p>
          <a:p>
            <a:pPr marL="228600" indent="-228600">
              <a:lnSpc>
                <a:spcPct val="115000"/>
              </a:lnSpc>
              <a:spcAft>
                <a:spcPts val="2000"/>
              </a:spcAft>
              <a:buSzPct val="100000"/>
              <a:buChar char="◆"/>
            </a:pPr>
            <a:r>
              <a:rPr lang="en-US" sz="16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 ⊢ β  is valid in the class of ALL quad algebras, written  α ⊨</a:t>
            </a:r>
            <a:r>
              <a:rPr lang="en-US" sz="165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6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β,  if it holds under every valuation into every quad algebra.</a:t>
            </a:r>
            <a:endParaRPr lang="en-US" sz="1650" dirty="0"/>
          </a:p>
        </p:txBody>
      </p:sp>
      <p:sp>
        <p:nvSpPr>
          <p:cNvPr id="10" name="Shape 8"/>
          <p:cNvSpPr/>
          <p:nvPr/>
        </p:nvSpPr>
        <p:spPr>
          <a:xfrm>
            <a:off x="548640" y="4572000"/>
            <a:ext cx="11094415" cy="1463040"/>
          </a:xfrm>
          <a:prstGeom prst="roundRect">
            <a:avLst>
              <a:gd name="adj" fmla="val 3750"/>
            </a:avLst>
          </a:prstGeom>
          <a:solidFill>
            <a:srgbClr val="23285B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868680" y="4572000"/>
            <a:ext cx="10454335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Goal: relate provability  ( ⊢</a:t>
            </a:r>
            <a:r>
              <a:rPr lang="en-US" sz="1800" i="1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LQA</a:t>
            </a:r>
            <a:r>
              <a:rPr lang="en-US" sz="18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)  to algebraic validity  ( ⊨</a:t>
            </a:r>
            <a:r>
              <a:rPr lang="en-US" sz="1800" i="1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QA</a:t>
            </a:r>
            <a:r>
              <a:rPr lang="en-US" sz="18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)  — and then to something computable: a 4-valued table.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15" name="Shape 13"/>
          <p:cNvSpPr/>
          <p:nvPr/>
        </p:nvSpPr>
        <p:spPr>
          <a:xfrm>
            <a:off x="0" y="6766560"/>
            <a:ext cx="6795371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B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D98A2B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LOGIC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Soundness and completeness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1691640"/>
            <a:ext cx="1109441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Theorem 18.  For all  α, β ∈ F</a:t>
            </a:r>
            <a:r>
              <a:rPr lang="en-US" sz="1700" b="1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7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the following are equivalent: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30" name="Shape 28"/>
          <p:cNvSpPr/>
          <p:nvPr/>
        </p:nvSpPr>
        <p:spPr>
          <a:xfrm>
            <a:off x="0" y="6766560"/>
            <a:ext cx="6995234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B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D98A2B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LOGIC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Soundness and completeness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1691640"/>
            <a:ext cx="1109441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Theorem 18.  For all  α, β ∈ F</a:t>
            </a:r>
            <a:r>
              <a:rPr lang="en-US" sz="1700" b="1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7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the following are equivalent: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548640" y="2286000"/>
            <a:ext cx="2567864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731520" y="242316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731520" y="3017520"/>
            <a:ext cx="220210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α ⊢</a:t>
            </a:r>
            <a:r>
              <a:rPr lang="en-US" sz="1500" b="1" baseline="-40000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LQA</a:t>
            </a:r>
            <a:r>
              <a:rPr lang="en-US" sz="1500" b="1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β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731520" y="3611880"/>
            <a:ext cx="220210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provable in the calculus  L</a:t>
            </a:r>
            <a:r>
              <a:rPr lang="en-US" sz="12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30" name="Shape 28"/>
          <p:cNvSpPr/>
          <p:nvPr/>
        </p:nvSpPr>
        <p:spPr>
          <a:xfrm>
            <a:off x="0" y="6766560"/>
            <a:ext cx="7195098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B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D98A2B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LOGIC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Soundness and completeness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1691640"/>
            <a:ext cx="1109441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Theorem 18.  For all  α, β ∈ F</a:t>
            </a:r>
            <a:r>
              <a:rPr lang="en-US" sz="1700" b="1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7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the following are equivalent: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548640" y="2286000"/>
            <a:ext cx="2567864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731520" y="242316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731520" y="3017520"/>
            <a:ext cx="220210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α ⊢</a:t>
            </a:r>
            <a:r>
              <a:rPr lang="en-US" sz="1500" b="1" baseline="-40000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LQA</a:t>
            </a:r>
            <a:r>
              <a:rPr lang="en-US" sz="1500" b="1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β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731520" y="3611880"/>
            <a:ext cx="220210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provable in the calculus  L</a:t>
            </a:r>
            <a:r>
              <a:rPr lang="en-US" sz="12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390824" y="2286000"/>
            <a:ext cx="2567864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3573704" y="242316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3573704" y="3017520"/>
            <a:ext cx="220210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α ⊨</a:t>
            </a:r>
            <a:r>
              <a:rPr lang="en-US" sz="1500" b="1" baseline="-40000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QA</a:t>
            </a:r>
            <a:r>
              <a:rPr lang="en-US" sz="1500" b="1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β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3573704" y="3611880"/>
            <a:ext cx="220210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 in every quad algebra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30" name="Shape 28"/>
          <p:cNvSpPr/>
          <p:nvPr/>
        </p:nvSpPr>
        <p:spPr>
          <a:xfrm>
            <a:off x="0" y="6766560"/>
            <a:ext cx="7394962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B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D98A2B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LOGIC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Soundness and completeness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1691640"/>
            <a:ext cx="1109441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Theorem 18.  For all  α, β ∈ F</a:t>
            </a:r>
            <a:r>
              <a:rPr lang="en-US" sz="1700" b="1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7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the following are equivalent: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548640" y="2286000"/>
            <a:ext cx="2567864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731520" y="242316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731520" y="3017520"/>
            <a:ext cx="220210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α ⊢</a:t>
            </a:r>
            <a:r>
              <a:rPr lang="en-US" sz="1500" b="1" baseline="-40000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LQA</a:t>
            </a:r>
            <a:r>
              <a:rPr lang="en-US" sz="1500" b="1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β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731520" y="3611880"/>
            <a:ext cx="220210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provable in the calculus  L</a:t>
            </a:r>
            <a:r>
              <a:rPr lang="en-US" sz="12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390824" y="2286000"/>
            <a:ext cx="2567864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3573704" y="242316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3573704" y="3017520"/>
            <a:ext cx="220210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α ⊨</a:t>
            </a:r>
            <a:r>
              <a:rPr lang="en-US" sz="1500" b="1" baseline="-40000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QA</a:t>
            </a:r>
            <a:r>
              <a:rPr lang="en-US" sz="1500" b="1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β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3573704" y="3611880"/>
            <a:ext cx="220210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 in every quad algebra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233008" y="2286000"/>
            <a:ext cx="2567864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415888" y="242316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6415888" y="3017520"/>
            <a:ext cx="220210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α ⊨ </a:t>
            </a:r>
            <a:r>
              <a:rPr lang="en-US" sz="1500" b="1" baseline="-25000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BQ</a:t>
            </a:r>
            <a:r>
              <a:rPr lang="en-US" sz="1500" b="1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β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6415888" y="3611880"/>
            <a:ext cx="220210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 in every algebra  B</a:t>
            </a:r>
            <a:r>
              <a:rPr lang="en-US" sz="12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(B Boolean)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30" name="Shape 28"/>
          <p:cNvSpPr/>
          <p:nvPr/>
        </p:nvSpPr>
        <p:spPr>
          <a:xfrm>
            <a:off x="0" y="6766560"/>
            <a:ext cx="7594826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B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D98A2B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LOGIC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Soundness and completeness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1691640"/>
            <a:ext cx="1109441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Theorem 18.  For all  α, β ∈ F</a:t>
            </a:r>
            <a:r>
              <a:rPr lang="en-US" sz="1700" b="1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7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the following are equivalent: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548640" y="2286000"/>
            <a:ext cx="2567864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731520" y="242316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731520" y="3017520"/>
            <a:ext cx="220210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α ⊢</a:t>
            </a:r>
            <a:r>
              <a:rPr lang="en-US" sz="1500" b="1" baseline="-40000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LQA</a:t>
            </a:r>
            <a:r>
              <a:rPr lang="en-US" sz="1500" b="1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β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731520" y="3611880"/>
            <a:ext cx="220210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provable in the calculus  L</a:t>
            </a:r>
            <a:r>
              <a:rPr lang="en-US" sz="12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390824" y="2286000"/>
            <a:ext cx="2567864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3573704" y="242316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3573704" y="3017520"/>
            <a:ext cx="220210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α ⊨</a:t>
            </a:r>
            <a:r>
              <a:rPr lang="en-US" sz="1500" b="1" baseline="-40000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QA</a:t>
            </a:r>
            <a:r>
              <a:rPr lang="en-US" sz="1500" b="1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β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3573704" y="3611880"/>
            <a:ext cx="220210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 in every quad algebra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233008" y="2286000"/>
            <a:ext cx="2567864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415888" y="242316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6415888" y="3017520"/>
            <a:ext cx="220210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α ⊨ </a:t>
            </a:r>
            <a:r>
              <a:rPr lang="en-US" sz="1500" b="1" baseline="-25000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BQ</a:t>
            </a:r>
            <a:r>
              <a:rPr lang="en-US" sz="1500" b="1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β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6415888" y="3611880"/>
            <a:ext cx="220210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 in every algebra  B</a:t>
            </a:r>
            <a:r>
              <a:rPr lang="en-US" sz="12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(B Boolean)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9075191" y="2286000"/>
            <a:ext cx="2567864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9258071" y="242316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9258071" y="3017520"/>
            <a:ext cx="220210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α ⊨ </a:t>
            </a:r>
            <a:r>
              <a:rPr lang="en-US" sz="1500" b="1" baseline="-25000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ℙ(U)Q </a:t>
            </a:r>
            <a:r>
              <a:rPr lang="en-US" sz="1500" b="1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β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9258071" y="3611880"/>
            <a:ext cx="220210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 in every algebra  ℙ(U)</a:t>
            </a:r>
            <a:r>
              <a:rPr lang="en-US" sz="12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(set representation)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30" name="Shape 28"/>
          <p:cNvSpPr/>
          <p:nvPr/>
        </p:nvSpPr>
        <p:spPr>
          <a:xfrm>
            <a:off x="0" y="6766560"/>
            <a:ext cx="7794690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B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D98A2B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LOGIC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Soundness and completeness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1691640"/>
            <a:ext cx="1109441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Theorem 18.  For all  α, β ∈ F</a:t>
            </a:r>
            <a:r>
              <a:rPr lang="en-US" sz="1700" b="1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7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the following are equivalent: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548640" y="2286000"/>
            <a:ext cx="2567864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731520" y="242316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731520" y="3017520"/>
            <a:ext cx="220210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α ⊢</a:t>
            </a:r>
            <a:r>
              <a:rPr lang="en-US" sz="1500" b="1" baseline="-40000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LQA</a:t>
            </a:r>
            <a:r>
              <a:rPr lang="en-US" sz="1500" b="1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β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731520" y="3611880"/>
            <a:ext cx="220210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provable in the calculus  L</a:t>
            </a:r>
            <a:r>
              <a:rPr lang="en-US" sz="12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390824" y="2286000"/>
            <a:ext cx="2567864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3573704" y="242316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3573704" y="3017520"/>
            <a:ext cx="220210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α ⊨</a:t>
            </a:r>
            <a:r>
              <a:rPr lang="en-US" sz="1500" b="1" baseline="-40000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QA</a:t>
            </a:r>
            <a:r>
              <a:rPr lang="en-US" sz="1500" b="1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β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3573704" y="3611880"/>
            <a:ext cx="220210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 in every quad algebra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233008" y="2286000"/>
            <a:ext cx="2567864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415888" y="242316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6415888" y="3017520"/>
            <a:ext cx="220210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α ⊨ </a:t>
            </a:r>
            <a:r>
              <a:rPr lang="en-US" sz="1500" b="1" baseline="-25000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BQ</a:t>
            </a:r>
            <a:r>
              <a:rPr lang="en-US" sz="1500" b="1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β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6415888" y="3611880"/>
            <a:ext cx="220210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 in every algebra  B</a:t>
            </a:r>
            <a:r>
              <a:rPr lang="en-US" sz="12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(B Boolean)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9075191" y="2286000"/>
            <a:ext cx="2567864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9258071" y="242316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9258071" y="3017520"/>
            <a:ext cx="220210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α ⊨ </a:t>
            </a:r>
            <a:r>
              <a:rPr lang="en-US" sz="1500" b="1" baseline="-25000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ℙ(U)Q </a:t>
            </a:r>
            <a:r>
              <a:rPr lang="en-US" sz="1500" b="1" dirty="0">
                <a:solidFill>
                  <a:srgbClr val="2328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β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9258071" y="3611880"/>
            <a:ext cx="220210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 in every algebra  ℙ(U)</a:t>
            </a:r>
            <a:r>
              <a:rPr lang="en-US" sz="12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(set representation)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548640" y="4709160"/>
            <a:ext cx="1109441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chain of equivalences is proved via the embedding of quad algebras into  ℙ(U)</a:t>
            </a:r>
            <a:r>
              <a:rPr lang="en-US" sz="1450" i="1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r>
              <a:rPr lang="en-US" sz="14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— setting up the passage from algebra to sets to truth-values.</a:t>
            </a:r>
            <a:endParaRPr lang="en-US" sz="1450" dirty="0"/>
          </a:p>
        </p:txBody>
      </p:sp>
      <p:sp>
        <p:nvSpPr>
          <p:cNvPr id="27" name="Text 25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30" name="Shape 28"/>
          <p:cNvSpPr/>
          <p:nvPr/>
        </p:nvSpPr>
        <p:spPr>
          <a:xfrm>
            <a:off x="0" y="6766560"/>
            <a:ext cx="7994554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BEE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D8536E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D853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4-VALUED SEMANTICS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do the four truth values come from?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1691640"/>
            <a:ext cx="1109441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6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quad algebra embeds into  ℙ(U)</a:t>
            </a:r>
            <a:r>
              <a:rPr lang="en-US" sz="165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r>
              <a:rPr lang="en-US" sz="16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: formulas are interpreted as pairs of sets  v(α) = (A, B) ⊆ U × U.</a:t>
            </a:r>
            <a:endParaRPr lang="en-US" sz="165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6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any point  x ∈ U, exactly one of four situations occurs:</a:t>
            </a:r>
            <a:endParaRPr lang="en-US" sz="1650" dirty="0"/>
          </a:p>
        </p:txBody>
      </p:sp>
      <p:sp>
        <p:nvSpPr>
          <p:cNvPr id="23" name="Text 21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26" name="Shape 24"/>
          <p:cNvSpPr/>
          <p:nvPr/>
        </p:nvSpPr>
        <p:spPr>
          <a:xfrm>
            <a:off x="0" y="6766560"/>
            <a:ext cx="8194418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BEE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D8536E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D853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4-VALUED SEMANTICS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do the four truth values come from?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1691640"/>
            <a:ext cx="1109441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6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quad algebra embeds into  ℙ(U)</a:t>
            </a:r>
            <a:r>
              <a:rPr lang="en-US" sz="165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r>
              <a:rPr lang="en-US" sz="16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: formulas are interpreted as pairs of sets  v(α) = (A, B) ⊆ U × U.</a:t>
            </a:r>
            <a:endParaRPr lang="en-US" sz="165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6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any point  x ∈ U, exactly one of four situations occurs:</a:t>
            </a:r>
            <a:endParaRPr lang="en-US" sz="1650" dirty="0"/>
          </a:p>
        </p:txBody>
      </p:sp>
      <p:sp>
        <p:nvSpPr>
          <p:cNvPr id="10" name="Shape 8"/>
          <p:cNvSpPr/>
          <p:nvPr/>
        </p:nvSpPr>
        <p:spPr>
          <a:xfrm>
            <a:off x="548640" y="3246120"/>
            <a:ext cx="2567864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548640" y="3401568"/>
            <a:ext cx="256786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23285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3400" dirty="0"/>
          </a:p>
        </p:txBody>
      </p:sp>
      <p:sp>
        <p:nvSpPr>
          <p:cNvPr id="12" name="Text 10"/>
          <p:cNvSpPr/>
          <p:nvPr/>
        </p:nvSpPr>
        <p:spPr>
          <a:xfrm>
            <a:off x="548640" y="4160520"/>
            <a:ext cx="256786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5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∈ A ∩ B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26" name="Shape 24"/>
          <p:cNvSpPr/>
          <p:nvPr/>
        </p:nvSpPr>
        <p:spPr>
          <a:xfrm>
            <a:off x="0" y="6766560"/>
            <a:ext cx="8394281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8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1C9E93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9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motivating question: when x⁴ = x?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548640" y="1828800"/>
            <a:ext cx="5272888" cy="27432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1905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822960" y="2011680"/>
            <a:ext cx="47242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Stone (1936)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22960" y="2377440"/>
            <a:ext cx="47242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Boolean algebras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822960" y="2743200"/>
            <a:ext cx="47242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6B728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≅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822960" y="3154680"/>
            <a:ext cx="47242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Boolean rings</a:t>
            </a:r>
            <a:endParaRPr lang="en-US" sz="1900" dirty="0"/>
          </a:p>
        </p:txBody>
      </p:sp>
      <p:sp>
        <p:nvSpPr>
          <p:cNvPr id="14" name="Shape 12"/>
          <p:cNvSpPr/>
          <p:nvPr/>
        </p:nvSpPr>
        <p:spPr>
          <a:xfrm>
            <a:off x="822960" y="3703320"/>
            <a:ext cx="2011680" cy="548640"/>
          </a:xfrm>
          <a:prstGeom prst="roundRect">
            <a:avLst>
              <a:gd name="adj" fmla="val 13333"/>
            </a:avLst>
          </a:prstGeom>
          <a:solidFill>
            <a:srgbClr val="F7F7FA"/>
          </a:solidFill>
          <a:ln w="12700">
            <a:solidFill>
              <a:srgbClr val="D8D9E6"/>
            </a:solidFill>
            <a:prstDash val="solid"/>
          </a:ln>
          <a:effectLst>
            <a:outerShdw blurRad="76200" dist="25400" dir="5400000" algn="bl" rotWithShape="0">
              <a:srgbClr val="23285B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822960" y="3703320"/>
            <a:ext cx="2011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6C6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x² = x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6370168" y="1828800"/>
            <a:ext cx="5272888" cy="2743200"/>
          </a:xfrm>
          <a:prstGeom prst="roundRect">
            <a:avLst>
              <a:gd name="adj" fmla="val 2000"/>
            </a:avLst>
          </a:prstGeom>
          <a:solidFill>
            <a:srgbClr val="1C9E93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644488" y="2011680"/>
            <a:ext cx="47242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6F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paper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644488" y="2377440"/>
            <a:ext cx="47242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Quad algebras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6644488" y="2743200"/>
            <a:ext cx="47242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D6F3F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≅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6644488" y="3154680"/>
            <a:ext cx="47242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Quad rings</a:t>
            </a:r>
            <a:endParaRPr lang="en-US" sz="1900" dirty="0"/>
          </a:p>
        </p:txBody>
      </p:sp>
      <p:sp>
        <p:nvSpPr>
          <p:cNvPr id="21" name="Shape 19"/>
          <p:cNvSpPr/>
          <p:nvPr/>
        </p:nvSpPr>
        <p:spPr>
          <a:xfrm>
            <a:off x="6644488" y="3703320"/>
            <a:ext cx="2011680" cy="548640"/>
          </a:xfrm>
          <a:prstGeom prst="roundRect">
            <a:avLst>
              <a:gd name="adj" fmla="val 13333"/>
            </a:avLst>
          </a:prstGeom>
          <a:solidFill>
            <a:srgbClr val="F2A65A"/>
          </a:solidFill>
          <a:ln w="12700">
            <a:solidFill>
              <a:srgbClr val="D8D9E6"/>
            </a:solidFill>
            <a:prstDash val="solid"/>
          </a:ln>
          <a:effectLst>
            <a:outerShdw blurRad="76200" dist="25400" dir="5400000" algn="bl" rotWithShape="0">
              <a:srgbClr val="23285B">
                <a:alpha val="12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6644488" y="3703320"/>
            <a:ext cx="2011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x⁴ = x</a:t>
            </a:r>
            <a:endParaRPr lang="en-US" sz="1800" dirty="0"/>
          </a:p>
        </p:txBody>
      </p:sp>
      <p:sp>
        <p:nvSpPr>
          <p:cNvPr id="23" name="Shape 21"/>
          <p:cNvSpPr/>
          <p:nvPr/>
        </p:nvSpPr>
        <p:spPr>
          <a:xfrm>
            <a:off x="5766664" y="2871216"/>
            <a:ext cx="658368" cy="658368"/>
          </a:xfrm>
          <a:prstGeom prst="ellipse">
            <a:avLst/>
          </a:prstGeom>
          <a:solidFill>
            <a:srgbClr val="FFFFFF"/>
          </a:solidFill>
          <a:ln w="28575">
            <a:solidFill>
              <a:srgbClr val="1C9E93"/>
            </a:solidFill>
            <a:prstDash val="solid"/>
          </a:ln>
          <a:effectLst>
            <a:outerShdw blurRad="127000" dist="25400" dir="5400000" algn="bl" rotWithShape="0">
              <a:srgbClr val="23285B">
                <a:alpha val="18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5766664" y="2871216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C9E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VS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548640" y="4892040"/>
            <a:ext cx="11094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extra negation ¬ corresponds to raising the idempotence-type identity from degree 2 to degree 4.</a:t>
            </a:r>
            <a:endParaRPr lang="en-US" sz="1550" dirty="0"/>
          </a:p>
        </p:txBody>
      </p:sp>
      <p:sp>
        <p:nvSpPr>
          <p:cNvPr id="26" name="Text 24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29" name="Shape 27"/>
          <p:cNvSpPr/>
          <p:nvPr/>
        </p:nvSpPr>
        <p:spPr>
          <a:xfrm>
            <a:off x="0" y="6766560"/>
            <a:ext cx="599591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BEE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D8536E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D853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4-VALUED SEMANTICS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do the four truth values come from?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1691640"/>
            <a:ext cx="1109441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6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quad algebra embeds into  ℙ(U)</a:t>
            </a:r>
            <a:r>
              <a:rPr lang="en-US" sz="165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r>
              <a:rPr lang="en-US" sz="16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: formulas are interpreted as pairs of sets  v(α) = (A, B) ⊆ U × U.</a:t>
            </a:r>
            <a:endParaRPr lang="en-US" sz="165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6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any point  x ∈ U, exactly one of four situations occurs:</a:t>
            </a:r>
            <a:endParaRPr lang="en-US" sz="1650" dirty="0"/>
          </a:p>
        </p:txBody>
      </p:sp>
      <p:sp>
        <p:nvSpPr>
          <p:cNvPr id="10" name="Shape 8"/>
          <p:cNvSpPr/>
          <p:nvPr/>
        </p:nvSpPr>
        <p:spPr>
          <a:xfrm>
            <a:off x="548640" y="3246120"/>
            <a:ext cx="2567864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548640" y="3401568"/>
            <a:ext cx="256786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23285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3400" dirty="0"/>
          </a:p>
        </p:txBody>
      </p:sp>
      <p:sp>
        <p:nvSpPr>
          <p:cNvPr id="12" name="Text 10"/>
          <p:cNvSpPr/>
          <p:nvPr/>
        </p:nvSpPr>
        <p:spPr>
          <a:xfrm>
            <a:off x="548640" y="4160520"/>
            <a:ext cx="256786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5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∈ A ∩ B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3390824" y="3246120"/>
            <a:ext cx="2567864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3390824" y="3401568"/>
            <a:ext cx="256786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D853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3390824" y="4160520"/>
            <a:ext cx="256786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5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∈ A \ B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26" name="Shape 24"/>
          <p:cNvSpPr/>
          <p:nvPr/>
        </p:nvSpPr>
        <p:spPr>
          <a:xfrm>
            <a:off x="0" y="6766560"/>
            <a:ext cx="8594145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BEE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D8536E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D853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4-VALUED SEMANTICS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do the four truth values come from?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1691640"/>
            <a:ext cx="1109441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6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quad algebra embeds into  ℙ(U)</a:t>
            </a:r>
            <a:r>
              <a:rPr lang="en-US" sz="165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r>
              <a:rPr lang="en-US" sz="16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: formulas are interpreted as pairs of sets  v(α) = (A, B) ⊆ U × U.</a:t>
            </a:r>
            <a:endParaRPr lang="en-US" sz="165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6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any point  x ∈ U, exactly one of four situations occurs:</a:t>
            </a:r>
            <a:endParaRPr lang="en-US" sz="1650" dirty="0"/>
          </a:p>
        </p:txBody>
      </p:sp>
      <p:sp>
        <p:nvSpPr>
          <p:cNvPr id="10" name="Shape 8"/>
          <p:cNvSpPr/>
          <p:nvPr/>
        </p:nvSpPr>
        <p:spPr>
          <a:xfrm>
            <a:off x="548640" y="3246120"/>
            <a:ext cx="2567864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548640" y="3401568"/>
            <a:ext cx="256786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23285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3400" dirty="0"/>
          </a:p>
        </p:txBody>
      </p:sp>
      <p:sp>
        <p:nvSpPr>
          <p:cNvPr id="12" name="Text 10"/>
          <p:cNvSpPr/>
          <p:nvPr/>
        </p:nvSpPr>
        <p:spPr>
          <a:xfrm>
            <a:off x="548640" y="4160520"/>
            <a:ext cx="256786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5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∈ A ∩ B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3390824" y="3246120"/>
            <a:ext cx="2567864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3390824" y="3401568"/>
            <a:ext cx="256786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D853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3390824" y="4160520"/>
            <a:ext cx="256786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5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∈ A \ B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6233008" y="3246120"/>
            <a:ext cx="2567864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233008" y="3401568"/>
            <a:ext cx="256786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D853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3400" dirty="0"/>
          </a:p>
        </p:txBody>
      </p:sp>
      <p:sp>
        <p:nvSpPr>
          <p:cNvPr id="18" name="Text 16"/>
          <p:cNvSpPr/>
          <p:nvPr/>
        </p:nvSpPr>
        <p:spPr>
          <a:xfrm>
            <a:off x="6233008" y="4160520"/>
            <a:ext cx="256786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5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∈ B \ A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26" name="Shape 24"/>
          <p:cNvSpPr/>
          <p:nvPr/>
        </p:nvSpPr>
        <p:spPr>
          <a:xfrm>
            <a:off x="0" y="6766560"/>
            <a:ext cx="8794009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BEE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D8536E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D853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4-VALUED SEMANTICS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do the four truth values come from?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1691640"/>
            <a:ext cx="1109441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6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quad algebra embeds into  ℙ(U)</a:t>
            </a:r>
            <a:r>
              <a:rPr lang="en-US" sz="165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r>
              <a:rPr lang="en-US" sz="16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: formulas are interpreted as pairs of sets  v(α) = (A, B) ⊆ U × U.</a:t>
            </a:r>
            <a:endParaRPr lang="en-US" sz="165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6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any point  x ∈ U, exactly one of four situations occurs:</a:t>
            </a:r>
            <a:endParaRPr lang="en-US" sz="1650" dirty="0"/>
          </a:p>
        </p:txBody>
      </p:sp>
      <p:sp>
        <p:nvSpPr>
          <p:cNvPr id="10" name="Shape 8"/>
          <p:cNvSpPr/>
          <p:nvPr/>
        </p:nvSpPr>
        <p:spPr>
          <a:xfrm>
            <a:off x="548640" y="3246120"/>
            <a:ext cx="2567864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548640" y="3401568"/>
            <a:ext cx="256786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23285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3400" dirty="0"/>
          </a:p>
        </p:txBody>
      </p:sp>
      <p:sp>
        <p:nvSpPr>
          <p:cNvPr id="12" name="Text 10"/>
          <p:cNvSpPr/>
          <p:nvPr/>
        </p:nvSpPr>
        <p:spPr>
          <a:xfrm>
            <a:off x="548640" y="4160520"/>
            <a:ext cx="256786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5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∈ A ∩ B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3390824" y="3246120"/>
            <a:ext cx="2567864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3390824" y="3401568"/>
            <a:ext cx="256786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D853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3390824" y="4160520"/>
            <a:ext cx="256786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5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∈ A \ B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6233008" y="3246120"/>
            <a:ext cx="2567864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233008" y="3401568"/>
            <a:ext cx="256786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D853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3400" dirty="0"/>
          </a:p>
        </p:txBody>
      </p:sp>
      <p:sp>
        <p:nvSpPr>
          <p:cNvPr id="18" name="Text 16"/>
          <p:cNvSpPr/>
          <p:nvPr/>
        </p:nvSpPr>
        <p:spPr>
          <a:xfrm>
            <a:off x="6233008" y="4160520"/>
            <a:ext cx="256786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5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∈ B \ A</a:t>
            </a:r>
            <a:endParaRPr lang="en-US" sz="1450" dirty="0"/>
          </a:p>
        </p:txBody>
      </p:sp>
      <p:sp>
        <p:nvSpPr>
          <p:cNvPr id="19" name="Shape 17"/>
          <p:cNvSpPr/>
          <p:nvPr/>
        </p:nvSpPr>
        <p:spPr>
          <a:xfrm>
            <a:off x="9075191" y="3246120"/>
            <a:ext cx="2567864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9075191" y="3401568"/>
            <a:ext cx="256786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23285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</a:t>
            </a:r>
            <a:endParaRPr lang="en-US" sz="3400" dirty="0"/>
          </a:p>
        </p:txBody>
      </p:sp>
      <p:sp>
        <p:nvSpPr>
          <p:cNvPr id="21" name="Text 19"/>
          <p:cNvSpPr/>
          <p:nvPr/>
        </p:nvSpPr>
        <p:spPr>
          <a:xfrm>
            <a:off x="9075191" y="4160520"/>
            <a:ext cx="256786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5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∉ A ∪ B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26" name="Shape 24"/>
          <p:cNvSpPr/>
          <p:nvPr/>
        </p:nvSpPr>
        <p:spPr>
          <a:xfrm>
            <a:off x="0" y="6766560"/>
            <a:ext cx="8993873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BEE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D8536E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D853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4-VALUED SEMANTICS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do the four truth values come from?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1691640"/>
            <a:ext cx="1109441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6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quad algebra embeds into  ℙ(U)</a:t>
            </a:r>
            <a:r>
              <a:rPr lang="en-US" sz="165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r>
              <a:rPr lang="en-US" sz="16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: formulas are interpreted as pairs of sets  v(α) = (A, B) ⊆ U × U.</a:t>
            </a:r>
            <a:endParaRPr lang="en-US" sz="165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6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any point  x ∈ U, exactly one of four situations occurs:</a:t>
            </a:r>
            <a:endParaRPr lang="en-US" sz="1650" dirty="0"/>
          </a:p>
        </p:txBody>
      </p:sp>
      <p:sp>
        <p:nvSpPr>
          <p:cNvPr id="10" name="Shape 8"/>
          <p:cNvSpPr/>
          <p:nvPr/>
        </p:nvSpPr>
        <p:spPr>
          <a:xfrm>
            <a:off x="548640" y="3246120"/>
            <a:ext cx="2567864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548640" y="3401568"/>
            <a:ext cx="256786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23285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3400" dirty="0"/>
          </a:p>
        </p:txBody>
      </p:sp>
      <p:sp>
        <p:nvSpPr>
          <p:cNvPr id="12" name="Text 10"/>
          <p:cNvSpPr/>
          <p:nvPr/>
        </p:nvSpPr>
        <p:spPr>
          <a:xfrm>
            <a:off x="548640" y="4160520"/>
            <a:ext cx="256786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5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∈ A ∩ B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3390824" y="3246120"/>
            <a:ext cx="2567864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3390824" y="3401568"/>
            <a:ext cx="256786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D853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3390824" y="4160520"/>
            <a:ext cx="256786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5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∈ A \ B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6233008" y="3246120"/>
            <a:ext cx="2567864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233008" y="3401568"/>
            <a:ext cx="256786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D853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3400" dirty="0"/>
          </a:p>
        </p:txBody>
      </p:sp>
      <p:sp>
        <p:nvSpPr>
          <p:cNvPr id="18" name="Text 16"/>
          <p:cNvSpPr/>
          <p:nvPr/>
        </p:nvSpPr>
        <p:spPr>
          <a:xfrm>
            <a:off x="6233008" y="4160520"/>
            <a:ext cx="256786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5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∈ B \ A</a:t>
            </a:r>
            <a:endParaRPr lang="en-US" sz="1450" dirty="0"/>
          </a:p>
        </p:txBody>
      </p:sp>
      <p:sp>
        <p:nvSpPr>
          <p:cNvPr id="19" name="Shape 17"/>
          <p:cNvSpPr/>
          <p:nvPr/>
        </p:nvSpPr>
        <p:spPr>
          <a:xfrm>
            <a:off x="9075191" y="3246120"/>
            <a:ext cx="2567864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9075191" y="3401568"/>
            <a:ext cx="256786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23285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</a:t>
            </a:r>
            <a:endParaRPr lang="en-US" sz="3400" dirty="0"/>
          </a:p>
        </p:txBody>
      </p:sp>
      <p:sp>
        <p:nvSpPr>
          <p:cNvPr id="21" name="Text 19"/>
          <p:cNvSpPr/>
          <p:nvPr/>
        </p:nvSpPr>
        <p:spPr>
          <a:xfrm>
            <a:off x="9075191" y="4160520"/>
            <a:ext cx="256786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5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∉ A ∪ B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548640" y="5166360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four membership patterns are exactly the four values of the semantics for  L</a:t>
            </a:r>
            <a:r>
              <a:rPr lang="en-US" sz="1450" i="1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4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26" name="Shape 24"/>
          <p:cNvSpPr/>
          <p:nvPr/>
        </p:nvSpPr>
        <p:spPr>
          <a:xfrm>
            <a:off x="0" y="6766560"/>
            <a:ext cx="9193737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BEE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D8536E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D853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4-VALUED SEMANTICS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truth-value diamond for  L</a:t>
            </a:r>
            <a:r>
              <a:rPr lang="en-US" sz="3000" b="1" baseline="-40000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QA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 flipH="1">
            <a:off x="2148840" y="1920240"/>
            <a:ext cx="1143000" cy="1280160"/>
          </a:xfrm>
          <a:prstGeom prst="line">
            <a:avLst/>
          </a:prstGeom>
          <a:noFill/>
          <a:ln w="25400">
            <a:solidFill>
              <a:srgbClr val="6B728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291840" y="1920240"/>
            <a:ext cx="1143000" cy="1280160"/>
          </a:xfrm>
          <a:prstGeom prst="line">
            <a:avLst/>
          </a:prstGeom>
          <a:noFill/>
          <a:ln w="25400">
            <a:solidFill>
              <a:srgbClr val="6B728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148840" y="3200400"/>
            <a:ext cx="1143000" cy="1280160"/>
          </a:xfrm>
          <a:prstGeom prst="line">
            <a:avLst/>
          </a:prstGeom>
          <a:noFill/>
          <a:ln w="25400">
            <a:solidFill>
              <a:srgbClr val="6B728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 flipH="1">
            <a:off x="3291840" y="3200400"/>
            <a:ext cx="1143000" cy="1280160"/>
          </a:xfrm>
          <a:prstGeom prst="line">
            <a:avLst/>
          </a:prstGeom>
          <a:noFill/>
          <a:ln w="25400">
            <a:solidFill>
              <a:srgbClr val="6B728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017520" y="1645920"/>
            <a:ext cx="548640" cy="548640"/>
          </a:xfrm>
          <a:prstGeom prst="ellipse">
            <a:avLst/>
          </a:prstGeom>
          <a:solidFill>
            <a:srgbClr val="23285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743200" y="164592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1874520" y="2926080"/>
            <a:ext cx="548640" cy="548640"/>
          </a:xfrm>
          <a:prstGeom prst="ellipse">
            <a:avLst/>
          </a:prstGeom>
          <a:solidFill>
            <a:srgbClr val="D8536E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600200" y="292608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4160520" y="2926080"/>
            <a:ext cx="548640" cy="548640"/>
          </a:xfrm>
          <a:prstGeom prst="ellipse">
            <a:avLst/>
          </a:prstGeom>
          <a:solidFill>
            <a:srgbClr val="D8536E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886200" y="292608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3017520" y="4206240"/>
            <a:ext cx="548640" cy="548640"/>
          </a:xfrm>
          <a:prstGeom prst="ellipse">
            <a:avLst/>
          </a:prstGeom>
          <a:solidFill>
            <a:srgbClr val="23285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743200" y="420624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188720" y="25146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x∈A\B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480560" y="25146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x∈B\A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29" name="Shape 27"/>
          <p:cNvSpPr/>
          <p:nvPr/>
        </p:nvSpPr>
        <p:spPr>
          <a:xfrm>
            <a:off x="0" y="6766560"/>
            <a:ext cx="9393601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BEE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D8536E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D853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4-VALUED SEMANTICS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truth-value diamond for  L</a:t>
            </a:r>
            <a:r>
              <a:rPr lang="en-US" sz="3000" b="1" baseline="-40000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QA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 flipH="1">
            <a:off x="2148840" y="1920240"/>
            <a:ext cx="1143000" cy="1280160"/>
          </a:xfrm>
          <a:prstGeom prst="line">
            <a:avLst/>
          </a:prstGeom>
          <a:noFill/>
          <a:ln w="25400">
            <a:solidFill>
              <a:srgbClr val="6B728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291840" y="1920240"/>
            <a:ext cx="1143000" cy="1280160"/>
          </a:xfrm>
          <a:prstGeom prst="line">
            <a:avLst/>
          </a:prstGeom>
          <a:noFill/>
          <a:ln w="25400">
            <a:solidFill>
              <a:srgbClr val="6B728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148840" y="3200400"/>
            <a:ext cx="1143000" cy="1280160"/>
          </a:xfrm>
          <a:prstGeom prst="line">
            <a:avLst/>
          </a:prstGeom>
          <a:noFill/>
          <a:ln w="25400">
            <a:solidFill>
              <a:srgbClr val="6B728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 flipH="1">
            <a:off x="3291840" y="3200400"/>
            <a:ext cx="1143000" cy="1280160"/>
          </a:xfrm>
          <a:prstGeom prst="line">
            <a:avLst/>
          </a:prstGeom>
          <a:noFill/>
          <a:ln w="25400">
            <a:solidFill>
              <a:srgbClr val="6B728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017520" y="1645920"/>
            <a:ext cx="548640" cy="548640"/>
          </a:xfrm>
          <a:prstGeom prst="ellipse">
            <a:avLst/>
          </a:prstGeom>
          <a:solidFill>
            <a:srgbClr val="23285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743200" y="164592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1874520" y="2926080"/>
            <a:ext cx="548640" cy="548640"/>
          </a:xfrm>
          <a:prstGeom prst="ellipse">
            <a:avLst/>
          </a:prstGeom>
          <a:solidFill>
            <a:srgbClr val="D8536E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600200" y="292608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4160520" y="2926080"/>
            <a:ext cx="548640" cy="548640"/>
          </a:xfrm>
          <a:prstGeom prst="ellipse">
            <a:avLst/>
          </a:prstGeom>
          <a:solidFill>
            <a:srgbClr val="D8536E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886200" y="292608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3017520" y="4206240"/>
            <a:ext cx="548640" cy="548640"/>
          </a:xfrm>
          <a:prstGeom prst="ellipse">
            <a:avLst/>
          </a:prstGeom>
          <a:solidFill>
            <a:srgbClr val="23285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743200" y="420624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188720" y="25146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x∈A\B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480560" y="25146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x∈B\A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309360" y="1828800"/>
            <a:ext cx="5333695" cy="4023360"/>
          </a:xfrm>
          <a:prstGeom prst="roundRect">
            <a:avLst>
              <a:gd name="adj" fmla="val 1364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6583680" y="2011680"/>
            <a:ext cx="478505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Ordering:   0 ≤ a, b ≤ 1     (a, b incomparable)</a:t>
            </a:r>
            <a:endParaRPr lang="en-US" sz="1450" dirty="0"/>
          </a:p>
        </p:txBody>
      </p:sp>
      <p:sp>
        <p:nvSpPr>
          <p:cNvPr id="26" name="Text 24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29" name="Shape 27"/>
          <p:cNvSpPr/>
          <p:nvPr/>
        </p:nvSpPr>
        <p:spPr>
          <a:xfrm>
            <a:off x="0" y="6766560"/>
            <a:ext cx="9593465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BEE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D8536E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D853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4-VALUED SEMANTICS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truth-value diamond for  L</a:t>
            </a:r>
            <a:r>
              <a:rPr lang="en-US" sz="3000" b="1" baseline="-40000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QA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 flipH="1">
            <a:off x="2148840" y="1920240"/>
            <a:ext cx="1143000" cy="1280160"/>
          </a:xfrm>
          <a:prstGeom prst="line">
            <a:avLst/>
          </a:prstGeom>
          <a:noFill/>
          <a:ln w="25400">
            <a:solidFill>
              <a:srgbClr val="6B728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291840" y="1920240"/>
            <a:ext cx="1143000" cy="1280160"/>
          </a:xfrm>
          <a:prstGeom prst="line">
            <a:avLst/>
          </a:prstGeom>
          <a:noFill/>
          <a:ln w="25400">
            <a:solidFill>
              <a:srgbClr val="6B728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148840" y="3200400"/>
            <a:ext cx="1143000" cy="1280160"/>
          </a:xfrm>
          <a:prstGeom prst="line">
            <a:avLst/>
          </a:prstGeom>
          <a:noFill/>
          <a:ln w="25400">
            <a:solidFill>
              <a:srgbClr val="6B728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 flipH="1">
            <a:off x="3291840" y="3200400"/>
            <a:ext cx="1143000" cy="1280160"/>
          </a:xfrm>
          <a:prstGeom prst="line">
            <a:avLst/>
          </a:prstGeom>
          <a:noFill/>
          <a:ln w="25400">
            <a:solidFill>
              <a:srgbClr val="6B728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017520" y="1645920"/>
            <a:ext cx="548640" cy="548640"/>
          </a:xfrm>
          <a:prstGeom prst="ellipse">
            <a:avLst/>
          </a:prstGeom>
          <a:solidFill>
            <a:srgbClr val="23285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743200" y="164592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1874520" y="2926080"/>
            <a:ext cx="548640" cy="548640"/>
          </a:xfrm>
          <a:prstGeom prst="ellipse">
            <a:avLst/>
          </a:prstGeom>
          <a:solidFill>
            <a:srgbClr val="D8536E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600200" y="292608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4160520" y="2926080"/>
            <a:ext cx="548640" cy="548640"/>
          </a:xfrm>
          <a:prstGeom prst="ellipse">
            <a:avLst/>
          </a:prstGeom>
          <a:solidFill>
            <a:srgbClr val="D8536E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886200" y="292608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3017520" y="4206240"/>
            <a:ext cx="548640" cy="548640"/>
          </a:xfrm>
          <a:prstGeom prst="ellipse">
            <a:avLst/>
          </a:prstGeom>
          <a:solidFill>
            <a:srgbClr val="23285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743200" y="420624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188720" y="25146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x∈A\B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480560" y="25146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x∈B\A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309360" y="1828800"/>
            <a:ext cx="5333695" cy="4023360"/>
          </a:xfrm>
          <a:prstGeom prst="roundRect">
            <a:avLst>
              <a:gd name="adj" fmla="val 1364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6583680" y="2011680"/>
            <a:ext cx="478505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Ordering:   0 ≤ a, b ≤ 1     (a, b incomparable)</a:t>
            </a:r>
            <a:endParaRPr lang="en-US" sz="1450" dirty="0"/>
          </a:p>
        </p:txBody>
      </p:sp>
      <p:sp>
        <p:nvSpPr>
          <p:cNvPr id="25" name="Text 23"/>
          <p:cNvSpPr/>
          <p:nvPr/>
        </p:nvSpPr>
        <p:spPr>
          <a:xfrm>
            <a:off x="6583680" y="2514600"/>
            <a:ext cx="4785055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4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Boolean  ′ :   0⇄1,  a⇄b</a:t>
            </a:r>
            <a:endParaRPr lang="en-US" sz="1450" dirty="0"/>
          </a:p>
          <a:p>
            <a:pPr marL="0" indent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4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Morgan  ¬ :   0⇄1,  a,b fixed</a:t>
            </a:r>
            <a:endParaRPr lang="en-US" sz="145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◆"/>
            </a:pPr>
            <a:r>
              <a:rPr lang="en-US" sz="14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the same underlying diamond as Dunn / Belnap’s FDE —</a:t>
            </a:r>
            <a:endParaRPr lang="en-US" sz="145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◆"/>
            </a:pPr>
            <a:r>
              <a:rPr lang="en-US" sz="1450" b="1" dirty="0">
                <a:solidFill>
                  <a:srgbClr val="D853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 reached, and read, very differently.</a:t>
            </a:r>
            <a:endParaRPr lang="en-US" sz="1450" dirty="0"/>
          </a:p>
        </p:txBody>
      </p:sp>
      <p:sp>
        <p:nvSpPr>
          <p:cNvPr id="26" name="Text 24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29" name="Shape 27"/>
          <p:cNvSpPr/>
          <p:nvPr/>
        </p:nvSpPr>
        <p:spPr>
          <a:xfrm>
            <a:off x="0" y="6766560"/>
            <a:ext cx="9793328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0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6C63FF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C6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COMPARISON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</a:t>
            </a:r>
            <a:r>
              <a:rPr lang="en-US" sz="3000" b="1" baseline="-40000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QA</a:t>
            </a: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 vs.  Dunn &amp; Belnap's FDE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548640" y="1737360"/>
            <a:ext cx="5364328" cy="4114800"/>
          </a:xfrm>
          <a:prstGeom prst="roundRect">
            <a:avLst>
              <a:gd name="adj" fmla="val 1333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822960" y="1920240"/>
            <a:ext cx="481568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Dunn / Belnap FDE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822960" y="2468880"/>
            <a:ext cx="4815688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4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values = combinations of truth / falsity SUPPORT</a:t>
            </a:r>
            <a:endParaRPr lang="en-US" sz="145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4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{True}, {False}, {Both}, {Neither}</a:t>
            </a:r>
            <a:endParaRPr lang="en-US" sz="145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4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Information-theoretic motivation</a:t>
            </a:r>
            <a:endParaRPr lang="en-US" sz="145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4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De Morgan negation only</a:t>
            </a:r>
            <a:endParaRPr lang="en-US" sz="145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4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Consequence relations ⊨1, ⊨0, ⊨1,0 all coincide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20" name="Shape 18"/>
          <p:cNvSpPr/>
          <p:nvPr/>
        </p:nvSpPr>
        <p:spPr>
          <a:xfrm>
            <a:off x="0" y="6766560"/>
            <a:ext cx="9993192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0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6C63FF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C6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COMPARISON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</a:t>
            </a:r>
            <a:r>
              <a:rPr lang="en-US" sz="3000" b="1" baseline="-40000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QA</a:t>
            </a: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 vs.  Dunn &amp; Belnap's FDE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548640" y="1737360"/>
            <a:ext cx="5364328" cy="4114800"/>
          </a:xfrm>
          <a:prstGeom prst="roundRect">
            <a:avLst>
              <a:gd name="adj" fmla="val 1333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822960" y="1920240"/>
            <a:ext cx="481568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Dunn / Belnap FDE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822960" y="2468880"/>
            <a:ext cx="4815688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4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values = combinations of truth / falsity SUPPORT</a:t>
            </a:r>
            <a:endParaRPr lang="en-US" sz="145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4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{True}, {False}, {Both}, {Neither}</a:t>
            </a:r>
            <a:endParaRPr lang="en-US" sz="145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4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Information-theoretic motivation</a:t>
            </a:r>
            <a:endParaRPr lang="en-US" sz="145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4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De Morgan negation only</a:t>
            </a:r>
            <a:endParaRPr lang="en-US" sz="145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4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Consequence relations ⊨1, ⊨0, ⊨1,0 all coincide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6278728" y="1737360"/>
            <a:ext cx="5364328" cy="4114800"/>
          </a:xfrm>
          <a:prstGeom prst="roundRect">
            <a:avLst>
              <a:gd name="adj" fmla="val 1333"/>
            </a:avLst>
          </a:prstGeom>
          <a:solidFill>
            <a:srgbClr val="D8536E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553048" y="1920240"/>
            <a:ext cx="481568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Quad-algebra logic  L</a:t>
            </a:r>
            <a:r>
              <a:rPr lang="en-US" sz="1800" b="1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QA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6553048" y="2468880"/>
            <a:ext cx="4815688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450" dirty="0">
                <a:solidFill>
                  <a:srgbClr val="FCE4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values = interaction of TWO independent negations</a:t>
            </a:r>
            <a:endParaRPr lang="en-US" sz="145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450" dirty="0">
                <a:solidFill>
                  <a:srgbClr val="FCE4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arise algebraically from (a, b) set-pairs</a:t>
            </a:r>
            <a:endParaRPr lang="en-US" sz="145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450" dirty="0">
                <a:solidFill>
                  <a:srgbClr val="FCE4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Algebraic / representational motivation</a:t>
            </a:r>
            <a:endParaRPr lang="en-US" sz="145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450" dirty="0">
                <a:solidFill>
                  <a:srgbClr val="FCE4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Boolean negation ′  AND  De Morgan negation ¬</a:t>
            </a:r>
            <a:endParaRPr lang="en-US" sz="145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⊨1, ⊨0, ⊨1,0  do NOT coincide (next slide)</a:t>
            </a:r>
            <a:endParaRPr lang="en-US" sz="1450" dirty="0"/>
          </a:p>
        </p:txBody>
      </p:sp>
      <p:sp>
        <p:nvSpPr>
          <p:cNvPr id="15" name="Shape 13"/>
          <p:cNvSpPr/>
          <p:nvPr/>
        </p:nvSpPr>
        <p:spPr>
          <a:xfrm>
            <a:off x="5766664" y="3465576"/>
            <a:ext cx="658368" cy="658368"/>
          </a:xfrm>
          <a:prstGeom prst="ellipse">
            <a:avLst/>
          </a:prstGeom>
          <a:solidFill>
            <a:srgbClr val="FFFFFF"/>
          </a:solidFill>
          <a:ln w="28575">
            <a:solidFill>
              <a:srgbClr val="23285B"/>
            </a:solidFill>
            <a:prstDash val="solid"/>
          </a:ln>
          <a:effectLst>
            <a:outerShdw blurRad="127000" dist="25400" dir="5400000" algn="bl" rotWithShape="0">
              <a:srgbClr val="23285B">
                <a:alpha val="18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5766664" y="3465576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3285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VS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20" name="Shape 18"/>
          <p:cNvSpPr/>
          <p:nvPr/>
        </p:nvSpPr>
        <p:spPr>
          <a:xfrm>
            <a:off x="0" y="6766560"/>
            <a:ext cx="10193056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0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6C63FF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C6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COMPARISON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naive truth-preservation fails here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1691640"/>
            <a:ext cx="1109441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 ⊨</a:t>
            </a:r>
            <a:r>
              <a:rPr lang="en-US" sz="160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β   (truth preservation):   if  v(α)=1  then  v(β)=1</a:t>
            </a:r>
            <a:endParaRPr lang="en-US" sz="160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 ⊨</a:t>
            </a:r>
            <a:r>
              <a:rPr lang="en-US" sz="160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β   (falsity preservation):   if  v(β)=0  then  v(α)=0</a:t>
            </a:r>
            <a:endParaRPr lang="en-US" sz="160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Dunn's FDE, ⊨</a:t>
            </a:r>
            <a:r>
              <a:rPr lang="en-US" sz="160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⊨</a:t>
            </a:r>
            <a:r>
              <a:rPr lang="en-US" sz="160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and their conjunction ⊨</a:t>
            </a:r>
            <a:r>
              <a:rPr lang="en-US" sz="160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1,0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all agree — one relation suffices.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17" name="Shape 15"/>
          <p:cNvSpPr/>
          <p:nvPr/>
        </p:nvSpPr>
        <p:spPr>
          <a:xfrm>
            <a:off x="0" y="6766560"/>
            <a:ext cx="10392920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8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1C9E93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9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algebra corresponds to x⁴ = x?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 flipH="1">
            <a:off x="2148840" y="1828800"/>
            <a:ext cx="1051560" cy="1303020"/>
          </a:xfrm>
          <a:prstGeom prst="line">
            <a:avLst/>
          </a:prstGeom>
          <a:noFill/>
          <a:ln w="25400">
            <a:solidFill>
              <a:srgbClr val="6B728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200400" y="1828800"/>
            <a:ext cx="1051560" cy="1303020"/>
          </a:xfrm>
          <a:prstGeom prst="line">
            <a:avLst/>
          </a:prstGeom>
          <a:noFill/>
          <a:ln w="25400">
            <a:solidFill>
              <a:srgbClr val="6B728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148840" y="3131820"/>
            <a:ext cx="1051560" cy="1303020"/>
          </a:xfrm>
          <a:prstGeom prst="line">
            <a:avLst/>
          </a:prstGeom>
          <a:noFill/>
          <a:ln w="25400">
            <a:solidFill>
              <a:srgbClr val="6B728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 flipH="1">
            <a:off x="3200400" y="3131820"/>
            <a:ext cx="1051560" cy="1303020"/>
          </a:xfrm>
          <a:prstGeom prst="line">
            <a:avLst/>
          </a:prstGeom>
          <a:noFill/>
          <a:ln w="25400">
            <a:solidFill>
              <a:srgbClr val="6B728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948940" y="1577340"/>
            <a:ext cx="502920" cy="502920"/>
          </a:xfrm>
          <a:prstGeom prst="ellipse">
            <a:avLst/>
          </a:prstGeom>
          <a:solidFill>
            <a:srgbClr val="23285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697480" y="1577340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1897380" y="2880360"/>
            <a:ext cx="502920" cy="502920"/>
          </a:xfrm>
          <a:prstGeom prst="ellipse">
            <a:avLst/>
          </a:prstGeom>
          <a:solidFill>
            <a:srgbClr val="1C9E9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645920" y="2880360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4000500" y="2880360"/>
            <a:ext cx="502920" cy="502920"/>
          </a:xfrm>
          <a:prstGeom prst="ellipse">
            <a:avLst/>
          </a:prstGeom>
          <a:solidFill>
            <a:srgbClr val="1C9E9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749040" y="2880360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2948940" y="4183380"/>
            <a:ext cx="502920" cy="502920"/>
          </a:xfrm>
          <a:prstGeom prst="ellipse">
            <a:avLst/>
          </a:prstGeom>
          <a:solidFill>
            <a:srgbClr val="23285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697480" y="4183380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27" name="Shape 25"/>
          <p:cNvSpPr/>
          <p:nvPr/>
        </p:nvSpPr>
        <p:spPr>
          <a:xfrm>
            <a:off x="0" y="6766560"/>
            <a:ext cx="799455" cy="45720"/>
          </a:xfrm>
          <a:prstGeom prst="rect">
            <a:avLst/>
          </a:prstGeom>
          <a:solidFill>
            <a:srgbClr val="1C9E93"/>
          </a:solidFill>
          <a:ln/>
        </p:spPr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0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6C63FF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C6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COMPARISON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naive truth-preservation fails here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1691640"/>
            <a:ext cx="1109441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 ⊨</a:t>
            </a:r>
            <a:r>
              <a:rPr lang="en-US" sz="160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β   (truth preservation):   if  v(α)=1  then  v(β)=1</a:t>
            </a:r>
            <a:endParaRPr lang="en-US" sz="160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 ⊨</a:t>
            </a:r>
            <a:r>
              <a:rPr lang="en-US" sz="160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β   (falsity preservation):   if  v(β)=0  then  v(α)=0</a:t>
            </a:r>
            <a:endParaRPr lang="en-US" sz="160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Dunn's FDE, ⊨</a:t>
            </a:r>
            <a:r>
              <a:rPr lang="en-US" sz="160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⊨</a:t>
            </a:r>
            <a:r>
              <a:rPr lang="en-US" sz="160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and their conjunction ⊨</a:t>
            </a:r>
            <a:r>
              <a:rPr lang="en-US" sz="160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1,0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all agree — one relation suffices.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48640" y="3520440"/>
            <a:ext cx="11094415" cy="2514600"/>
          </a:xfrm>
          <a:prstGeom prst="roundRect">
            <a:avLst>
              <a:gd name="adj" fmla="val 2182"/>
            </a:avLst>
          </a:prstGeom>
          <a:solidFill>
            <a:srgbClr val="F7F7FA"/>
          </a:solidFill>
          <a:ln w="19050">
            <a:solidFill>
              <a:srgbClr val="D8536E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822960" y="3657600"/>
            <a:ext cx="1054577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quad algebra  4,  this breaks down: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822960" y="4114800"/>
            <a:ext cx="10545775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15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α</a:t>
            </a:r>
            <a:r>
              <a:rPr lang="en-US" sz="1500" dirty="0">
                <a:solidFill>
                  <a:srgbClr val="6C6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′</a:t>
            </a:r>
            <a:r>
              <a:rPr lang="en-US" sz="15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∧ ¬β   ⊨</a:t>
            </a:r>
            <a:r>
              <a:rPr lang="en-US" sz="1500" baseline="-400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</a:t>
            </a:r>
            <a:r>
              <a:rPr lang="en-US" sz="15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¬(α∨β)      but      α</a:t>
            </a:r>
            <a:r>
              <a:rPr lang="en-US" sz="1500" dirty="0">
                <a:solidFill>
                  <a:srgbClr val="6C6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′</a:t>
            </a:r>
            <a:r>
              <a:rPr lang="en-US" sz="15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∧ ¬β   ⊭</a:t>
            </a:r>
            <a:r>
              <a:rPr lang="en-US" sz="1500" baseline="-400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</a:t>
            </a:r>
            <a:r>
              <a:rPr lang="en-US" sz="15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¬(α∨β)</a:t>
            </a:r>
            <a:endParaRPr lang="en-US" sz="1500" dirty="0"/>
          </a:p>
          <a:p>
            <a:r>
              <a:rPr lang="en-US" sz="15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(α∧β)</a:t>
            </a:r>
            <a:r>
              <a:rPr lang="en-US" sz="1500" dirty="0">
                <a:solidFill>
                  <a:srgbClr val="6C6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′</a:t>
            </a:r>
            <a:r>
              <a:rPr lang="en-US" sz="15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⊭</a:t>
            </a:r>
            <a:r>
              <a:rPr lang="en-US" sz="1500" baseline="-400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</a:t>
            </a:r>
            <a:r>
              <a:rPr lang="en-US" sz="15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α</a:t>
            </a:r>
            <a:r>
              <a:rPr lang="en-US" sz="1500" dirty="0">
                <a:solidFill>
                  <a:srgbClr val="6C6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′</a:t>
            </a:r>
            <a:r>
              <a:rPr lang="en-US" sz="15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∨ ¬β      but      (α∧β)</a:t>
            </a:r>
            <a:r>
              <a:rPr lang="en-US" sz="1500" dirty="0">
                <a:solidFill>
                  <a:srgbClr val="6C6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′</a:t>
            </a:r>
            <a:r>
              <a:rPr lang="en-US" sz="15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⊨</a:t>
            </a:r>
            <a:r>
              <a:rPr lang="en-US" sz="1500" baseline="-400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</a:t>
            </a:r>
            <a:r>
              <a:rPr lang="en-US" sz="15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α</a:t>
            </a:r>
            <a:r>
              <a:rPr lang="en-US" sz="1500" dirty="0">
                <a:solidFill>
                  <a:srgbClr val="6C6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′</a:t>
            </a:r>
            <a:r>
              <a:rPr lang="en-US" sz="1500" dirty="0">
                <a:solidFill>
                  <a:srgbClr val="1A1A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∨ ¬β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822960" y="5349240"/>
            <a:ext cx="1054577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28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⇒  ⊨</a:t>
            </a:r>
            <a:r>
              <a:rPr lang="en-US" sz="1500" b="1" baseline="-40000" dirty="0">
                <a:solidFill>
                  <a:srgbClr val="2328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r>
              <a:rPr lang="en-US" sz="1500" b="1" dirty="0">
                <a:solidFill>
                  <a:srgbClr val="2328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and  ⊨</a:t>
            </a:r>
            <a:r>
              <a:rPr lang="en-US" sz="1500" b="1" baseline="-40000" dirty="0">
                <a:solidFill>
                  <a:srgbClr val="2328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r>
              <a:rPr lang="en-US" sz="1500" b="1" dirty="0">
                <a:solidFill>
                  <a:srgbClr val="2328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genuinely diverge — a single Dunn-style relation cannot capture  L</a:t>
            </a:r>
            <a:r>
              <a:rPr lang="en-US" sz="1500" b="1" baseline="-40000" dirty="0">
                <a:solidFill>
                  <a:srgbClr val="2328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500" b="1" dirty="0">
                <a:solidFill>
                  <a:srgbClr val="2328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17" name="Shape 15"/>
          <p:cNvSpPr/>
          <p:nvPr/>
        </p:nvSpPr>
        <p:spPr>
          <a:xfrm>
            <a:off x="0" y="6766560"/>
            <a:ext cx="10592784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0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6C63FF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C6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COMPARISON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right semantic consequence:  ⊨</a:t>
            </a:r>
            <a:r>
              <a:rPr lang="en-US" sz="3000" b="1" baseline="-40000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0,b,1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1691640"/>
            <a:ext cx="1109441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5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 ⊨</a:t>
            </a:r>
            <a:r>
              <a:rPr lang="en-US" sz="155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b,1</a:t>
            </a:r>
            <a:r>
              <a:rPr lang="en-US" sz="15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β :  for every valuation  v,  if  v(α) ∈ {1, b}  then  v(α) ≤ v(β)      (b,1-preservation)</a:t>
            </a:r>
            <a:endParaRPr lang="en-US" sz="155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5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 ⊨</a:t>
            </a:r>
            <a:r>
              <a:rPr lang="en-US" sz="155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r>
              <a:rPr lang="en-US" sz="15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β :  for every valuation  v,  if  v(β) = 0  then  v(α) = 0                        (falsity preservation)</a:t>
            </a:r>
            <a:endParaRPr lang="en-US" sz="155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5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 ⊨</a:t>
            </a:r>
            <a:r>
              <a:rPr lang="en-US" sz="155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0,b,1</a:t>
            </a:r>
            <a:r>
              <a:rPr lang="en-US" sz="15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β :  both  ⊨</a:t>
            </a:r>
            <a:r>
              <a:rPr lang="en-US" sz="155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r>
              <a:rPr lang="en-US" sz="15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and  ⊨</a:t>
            </a:r>
            <a:r>
              <a:rPr lang="en-US" sz="155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b,1</a:t>
            </a:r>
            <a:r>
              <a:rPr lang="en-US" sz="15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hold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17" name="Shape 15"/>
          <p:cNvSpPr/>
          <p:nvPr/>
        </p:nvSpPr>
        <p:spPr>
          <a:xfrm>
            <a:off x="0" y="6766560"/>
            <a:ext cx="10792648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0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6C63FF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C6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COMPARISON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right semantic consequence:  ⊨</a:t>
            </a:r>
            <a:r>
              <a:rPr lang="en-US" sz="3000" b="1" baseline="-40000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0,b,1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1691640"/>
            <a:ext cx="1109441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5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 ⊨</a:t>
            </a:r>
            <a:r>
              <a:rPr lang="en-US" sz="155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b,1</a:t>
            </a:r>
            <a:r>
              <a:rPr lang="en-US" sz="15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β :  for every valuation  v,  if  v(α) ∈ {1, b}  then  v(α) ≤ v(β)      (b,1-preservation)</a:t>
            </a:r>
            <a:endParaRPr lang="en-US" sz="155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5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 ⊨</a:t>
            </a:r>
            <a:r>
              <a:rPr lang="en-US" sz="155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r>
              <a:rPr lang="en-US" sz="15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β :  for every valuation  v,  if  v(β) = 0  then  v(α) = 0                        (falsity preservation)</a:t>
            </a:r>
            <a:endParaRPr lang="en-US" sz="155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5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 ⊨</a:t>
            </a:r>
            <a:r>
              <a:rPr lang="en-US" sz="155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0,b,1</a:t>
            </a:r>
            <a:r>
              <a:rPr lang="en-US" sz="15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β :  both  ⊨</a:t>
            </a:r>
            <a:r>
              <a:rPr lang="en-US" sz="155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r>
              <a:rPr lang="en-US" sz="15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and  ⊨</a:t>
            </a:r>
            <a:r>
              <a:rPr lang="en-US" sz="155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b,1</a:t>
            </a:r>
            <a:r>
              <a:rPr lang="en-US" sz="15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hold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548640" y="3703320"/>
            <a:ext cx="11094415" cy="2286000"/>
          </a:xfrm>
          <a:prstGeom prst="roundRect">
            <a:avLst>
              <a:gd name="adj" fmla="val 2400"/>
            </a:avLst>
          </a:prstGeom>
          <a:solidFill>
            <a:srgbClr val="23285B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868680" y="3886200"/>
            <a:ext cx="1045433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2A6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Theorem 24 (Soundness &amp; Completeness, refined).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868680" y="4297680"/>
            <a:ext cx="1045433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α ⊢</a:t>
            </a:r>
            <a:r>
              <a:rPr lang="en-US" sz="2400" b="1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LQA</a:t>
            </a: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β      if and only if      α ⊨</a:t>
            </a:r>
            <a:r>
              <a:rPr lang="en-US" sz="2400" b="1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0,b,1</a:t>
            </a: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β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17" name="Shape 15"/>
          <p:cNvSpPr/>
          <p:nvPr/>
        </p:nvSpPr>
        <p:spPr>
          <a:xfrm>
            <a:off x="0" y="6766560"/>
            <a:ext cx="10992512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0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6C63FF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C6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COMPARISON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right semantic consequence:  ⊨</a:t>
            </a:r>
            <a:r>
              <a:rPr lang="en-US" sz="3000" b="1" baseline="-40000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0,b,1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1691640"/>
            <a:ext cx="1109441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5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 ⊨</a:t>
            </a:r>
            <a:r>
              <a:rPr lang="en-US" sz="155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b,1</a:t>
            </a:r>
            <a:r>
              <a:rPr lang="en-US" sz="15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β :  for every valuation  v,  if  v(α) ∈ {1, b}  then  v(α) ≤ v(β)      (b,1-preservation)</a:t>
            </a:r>
            <a:endParaRPr lang="en-US" sz="155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5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 ⊨</a:t>
            </a:r>
            <a:r>
              <a:rPr lang="en-US" sz="155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r>
              <a:rPr lang="en-US" sz="15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β :  for every valuation  v,  if  v(β) = 0  then  v(α) = 0                        (falsity preservation)</a:t>
            </a:r>
            <a:endParaRPr lang="en-US" sz="155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5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 ⊨</a:t>
            </a:r>
            <a:r>
              <a:rPr lang="en-US" sz="155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0,b,1</a:t>
            </a:r>
            <a:r>
              <a:rPr lang="en-US" sz="15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β :  both  ⊨</a:t>
            </a:r>
            <a:r>
              <a:rPr lang="en-US" sz="155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r>
              <a:rPr lang="en-US" sz="15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and  ⊨</a:t>
            </a:r>
            <a:r>
              <a:rPr lang="en-US" sz="155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b,1</a:t>
            </a:r>
            <a:r>
              <a:rPr lang="en-US" sz="15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hold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548640" y="3703320"/>
            <a:ext cx="11094415" cy="2286000"/>
          </a:xfrm>
          <a:prstGeom prst="roundRect">
            <a:avLst>
              <a:gd name="adj" fmla="val 2400"/>
            </a:avLst>
          </a:prstGeom>
          <a:solidFill>
            <a:srgbClr val="23285B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868680" y="3886200"/>
            <a:ext cx="1045433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2A6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Theorem 24 (Soundness &amp; Completeness, refined).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868680" y="4297680"/>
            <a:ext cx="1045433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α ⊢</a:t>
            </a:r>
            <a:r>
              <a:rPr lang="en-US" sz="2400" b="1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LQA</a:t>
            </a: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β      if and only if      α ⊨</a:t>
            </a:r>
            <a:r>
              <a:rPr lang="en-US" sz="2400" b="1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0,b,1</a:t>
            </a: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β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868680" y="5074920"/>
            <a:ext cx="1045433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E4E4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four-valued relation  ⊨</a:t>
            </a:r>
            <a:r>
              <a:rPr lang="en-US" sz="1350" i="1" baseline="-40000" dirty="0">
                <a:solidFill>
                  <a:srgbClr val="E4E4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0,b,1</a:t>
            </a:r>
            <a:r>
              <a:rPr lang="en-US" sz="1350" i="1" dirty="0">
                <a:solidFill>
                  <a:srgbClr val="E4E4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exactly captures provability in  L</a:t>
            </a:r>
            <a:r>
              <a:rPr lang="en-US" sz="1350" i="1" baseline="-40000" dirty="0">
                <a:solidFill>
                  <a:srgbClr val="E4E4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350" i="1" dirty="0">
                <a:solidFill>
                  <a:srgbClr val="E4E4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the precise analogue of the classical 2-valued truth-table, at four values.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17" name="Shape 15"/>
          <p:cNvSpPr/>
          <p:nvPr/>
        </p:nvSpPr>
        <p:spPr>
          <a:xfrm>
            <a:off x="0" y="6766560"/>
            <a:ext cx="11192375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EBEB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343B8C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34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Main results at a glance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548640" y="1691640"/>
            <a:ext cx="11094415" cy="722376"/>
          </a:xfrm>
          <a:prstGeom prst="roundRect">
            <a:avLst>
              <a:gd name="adj" fmla="val 7595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749808" y="1997964"/>
            <a:ext cx="109728" cy="109728"/>
          </a:xfrm>
          <a:prstGeom prst="diamond">
            <a:avLst/>
          </a:prstGeom>
          <a:solidFill>
            <a:srgbClr val="6C63FF"/>
          </a:solidFill>
          <a:ln/>
        </p:spPr>
      </p:sp>
      <p:sp>
        <p:nvSpPr>
          <p:cNvPr id="11" name="Text 9"/>
          <p:cNvSpPr/>
          <p:nvPr/>
        </p:nvSpPr>
        <p:spPr>
          <a:xfrm>
            <a:off x="1051560" y="1691640"/>
            <a:ext cx="237744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6C6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Ring duality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3520440" y="1691640"/>
            <a:ext cx="7848295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Quad algebras  ≅  rings with  x⁴ = x  (quad rings); the two constructions are mutually inverse.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32" name="Shape 30"/>
          <p:cNvSpPr/>
          <p:nvPr/>
        </p:nvSpPr>
        <p:spPr>
          <a:xfrm>
            <a:off x="0" y="6766560"/>
            <a:ext cx="11392239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EBEB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343B8C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34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Main results at a glance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548640" y="1691640"/>
            <a:ext cx="11094415" cy="722376"/>
          </a:xfrm>
          <a:prstGeom prst="roundRect">
            <a:avLst>
              <a:gd name="adj" fmla="val 7595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749808" y="1997964"/>
            <a:ext cx="109728" cy="109728"/>
          </a:xfrm>
          <a:prstGeom prst="diamond">
            <a:avLst/>
          </a:prstGeom>
          <a:solidFill>
            <a:srgbClr val="6C63FF"/>
          </a:solidFill>
          <a:ln/>
        </p:spPr>
      </p:sp>
      <p:sp>
        <p:nvSpPr>
          <p:cNvPr id="11" name="Text 9"/>
          <p:cNvSpPr/>
          <p:nvPr/>
        </p:nvSpPr>
        <p:spPr>
          <a:xfrm>
            <a:off x="1051560" y="1691640"/>
            <a:ext cx="237744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6C6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Ring duality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3520440" y="1691640"/>
            <a:ext cx="7848295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Quad algebras  ≅  rings with  x⁴ = x  (quad rings); the two constructions are mutually inverse.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48640" y="2542032"/>
            <a:ext cx="11094415" cy="722376"/>
          </a:xfrm>
          <a:prstGeom prst="roundRect">
            <a:avLst>
              <a:gd name="adj" fmla="val 7595"/>
            </a:avLst>
          </a:prstGeom>
          <a:solidFill>
            <a:srgbClr val="F7F7FA"/>
          </a:solidFill>
          <a:ln w="12700">
            <a:solidFill>
              <a:srgbClr val="D8D9E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49808" y="2848356"/>
            <a:ext cx="109728" cy="109728"/>
          </a:xfrm>
          <a:prstGeom prst="diamond">
            <a:avLst/>
          </a:prstGeom>
          <a:solidFill>
            <a:srgbClr val="1C9E93"/>
          </a:solidFill>
          <a:ln/>
        </p:spPr>
      </p:sp>
      <p:sp>
        <p:nvSpPr>
          <p:cNvPr id="15" name="Text 13"/>
          <p:cNvSpPr/>
          <p:nvPr/>
        </p:nvSpPr>
        <p:spPr>
          <a:xfrm>
            <a:off x="1051560" y="2542032"/>
            <a:ext cx="237744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C9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Representation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3520440" y="2542032"/>
            <a:ext cx="7848295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quad algebra embeds into  4</a:t>
            </a:r>
            <a:r>
              <a:rPr lang="en-US" sz="1250" baseline="3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 equivalently into  ℙ(U)</a:t>
            </a:r>
            <a:r>
              <a:rPr lang="en-US" sz="125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— pairs of sets.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32" name="Shape 30"/>
          <p:cNvSpPr/>
          <p:nvPr/>
        </p:nvSpPr>
        <p:spPr>
          <a:xfrm>
            <a:off x="0" y="6766560"/>
            <a:ext cx="11592103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EBEB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343B8C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34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Main results at a glance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548640" y="1691640"/>
            <a:ext cx="11094415" cy="722376"/>
          </a:xfrm>
          <a:prstGeom prst="roundRect">
            <a:avLst>
              <a:gd name="adj" fmla="val 7595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749808" y="1997964"/>
            <a:ext cx="109728" cy="109728"/>
          </a:xfrm>
          <a:prstGeom prst="diamond">
            <a:avLst/>
          </a:prstGeom>
          <a:solidFill>
            <a:srgbClr val="6C63FF"/>
          </a:solidFill>
          <a:ln/>
        </p:spPr>
      </p:sp>
      <p:sp>
        <p:nvSpPr>
          <p:cNvPr id="11" name="Text 9"/>
          <p:cNvSpPr/>
          <p:nvPr/>
        </p:nvSpPr>
        <p:spPr>
          <a:xfrm>
            <a:off x="1051560" y="1691640"/>
            <a:ext cx="237744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6C6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Ring duality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3520440" y="1691640"/>
            <a:ext cx="7848295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Quad algebras  ≅  rings with  x⁴ = x  (quad rings); the two constructions are mutually inverse.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48640" y="2542032"/>
            <a:ext cx="11094415" cy="722376"/>
          </a:xfrm>
          <a:prstGeom prst="roundRect">
            <a:avLst>
              <a:gd name="adj" fmla="val 7595"/>
            </a:avLst>
          </a:prstGeom>
          <a:solidFill>
            <a:srgbClr val="F7F7FA"/>
          </a:solidFill>
          <a:ln w="12700">
            <a:solidFill>
              <a:srgbClr val="D8D9E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49808" y="2848356"/>
            <a:ext cx="109728" cy="109728"/>
          </a:xfrm>
          <a:prstGeom prst="diamond">
            <a:avLst/>
          </a:prstGeom>
          <a:solidFill>
            <a:srgbClr val="1C9E93"/>
          </a:solidFill>
          <a:ln/>
        </p:spPr>
      </p:sp>
      <p:sp>
        <p:nvSpPr>
          <p:cNvPr id="15" name="Text 13"/>
          <p:cNvSpPr/>
          <p:nvPr/>
        </p:nvSpPr>
        <p:spPr>
          <a:xfrm>
            <a:off x="1051560" y="2542032"/>
            <a:ext cx="237744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C9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Representation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3520440" y="2542032"/>
            <a:ext cx="7848295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quad algebra embeds into  4</a:t>
            </a:r>
            <a:r>
              <a:rPr lang="en-US" sz="1250" baseline="3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 equivalently into  ℙ(U)</a:t>
            </a:r>
            <a:r>
              <a:rPr lang="en-US" sz="125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— pairs of sets.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48640" y="3392424"/>
            <a:ext cx="11094415" cy="722376"/>
          </a:xfrm>
          <a:prstGeom prst="roundRect">
            <a:avLst>
              <a:gd name="adj" fmla="val 7595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749808" y="3698748"/>
            <a:ext cx="109728" cy="109728"/>
          </a:xfrm>
          <a:prstGeom prst="diamond">
            <a:avLst/>
          </a:prstGeom>
          <a:solidFill>
            <a:srgbClr val="D98A2B"/>
          </a:solidFill>
          <a:ln/>
        </p:spPr>
      </p:sp>
      <p:sp>
        <p:nvSpPr>
          <p:cNvPr id="19" name="Text 17"/>
          <p:cNvSpPr/>
          <p:nvPr/>
        </p:nvSpPr>
        <p:spPr>
          <a:xfrm>
            <a:off x="1051560" y="3392424"/>
            <a:ext cx="237744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Logic  L</a:t>
            </a:r>
            <a:r>
              <a:rPr lang="en-US" sz="1450" b="1" baseline="-40000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3520440" y="3392424"/>
            <a:ext cx="7848295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propositional calculus extending  BDLL, sound and complete for the class of quad algebras.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32" name="Shape 30"/>
          <p:cNvSpPr/>
          <p:nvPr/>
        </p:nvSpPr>
        <p:spPr>
          <a:xfrm>
            <a:off x="0" y="6766560"/>
            <a:ext cx="11791967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EBEB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343B8C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34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Main results at a glance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548640" y="1691640"/>
            <a:ext cx="11094415" cy="722376"/>
          </a:xfrm>
          <a:prstGeom prst="roundRect">
            <a:avLst>
              <a:gd name="adj" fmla="val 7595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749808" y="1997964"/>
            <a:ext cx="109728" cy="109728"/>
          </a:xfrm>
          <a:prstGeom prst="diamond">
            <a:avLst/>
          </a:prstGeom>
          <a:solidFill>
            <a:srgbClr val="6C63FF"/>
          </a:solidFill>
          <a:ln/>
        </p:spPr>
      </p:sp>
      <p:sp>
        <p:nvSpPr>
          <p:cNvPr id="11" name="Text 9"/>
          <p:cNvSpPr/>
          <p:nvPr/>
        </p:nvSpPr>
        <p:spPr>
          <a:xfrm>
            <a:off x="1051560" y="1691640"/>
            <a:ext cx="237744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6C6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Ring duality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3520440" y="1691640"/>
            <a:ext cx="7848295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Quad algebras  ≅  rings with  x⁴ = x  (quad rings); the two constructions are mutually inverse.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48640" y="2542032"/>
            <a:ext cx="11094415" cy="722376"/>
          </a:xfrm>
          <a:prstGeom prst="roundRect">
            <a:avLst>
              <a:gd name="adj" fmla="val 7595"/>
            </a:avLst>
          </a:prstGeom>
          <a:solidFill>
            <a:srgbClr val="F7F7FA"/>
          </a:solidFill>
          <a:ln w="12700">
            <a:solidFill>
              <a:srgbClr val="D8D9E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49808" y="2848356"/>
            <a:ext cx="109728" cy="109728"/>
          </a:xfrm>
          <a:prstGeom prst="diamond">
            <a:avLst/>
          </a:prstGeom>
          <a:solidFill>
            <a:srgbClr val="1C9E93"/>
          </a:solidFill>
          <a:ln/>
        </p:spPr>
      </p:sp>
      <p:sp>
        <p:nvSpPr>
          <p:cNvPr id="15" name="Text 13"/>
          <p:cNvSpPr/>
          <p:nvPr/>
        </p:nvSpPr>
        <p:spPr>
          <a:xfrm>
            <a:off x="1051560" y="2542032"/>
            <a:ext cx="237744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C9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Representation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3520440" y="2542032"/>
            <a:ext cx="7848295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quad algebra embeds into  4</a:t>
            </a:r>
            <a:r>
              <a:rPr lang="en-US" sz="1250" baseline="3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 equivalently into  ℙ(U)</a:t>
            </a:r>
            <a:r>
              <a:rPr lang="en-US" sz="125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— pairs of sets.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48640" y="3392424"/>
            <a:ext cx="11094415" cy="722376"/>
          </a:xfrm>
          <a:prstGeom prst="roundRect">
            <a:avLst>
              <a:gd name="adj" fmla="val 7595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749808" y="3698748"/>
            <a:ext cx="109728" cy="109728"/>
          </a:xfrm>
          <a:prstGeom prst="diamond">
            <a:avLst/>
          </a:prstGeom>
          <a:solidFill>
            <a:srgbClr val="D98A2B"/>
          </a:solidFill>
          <a:ln/>
        </p:spPr>
      </p:sp>
      <p:sp>
        <p:nvSpPr>
          <p:cNvPr id="19" name="Text 17"/>
          <p:cNvSpPr/>
          <p:nvPr/>
        </p:nvSpPr>
        <p:spPr>
          <a:xfrm>
            <a:off x="1051560" y="3392424"/>
            <a:ext cx="237744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Logic  L</a:t>
            </a:r>
            <a:r>
              <a:rPr lang="en-US" sz="1450" b="1" baseline="-40000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3520440" y="3392424"/>
            <a:ext cx="7848295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propositional calculus extending  BDLL, sound and complete for the class of quad algebras.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548640" y="4242816"/>
            <a:ext cx="11094415" cy="722376"/>
          </a:xfrm>
          <a:prstGeom prst="roundRect">
            <a:avLst>
              <a:gd name="adj" fmla="val 7595"/>
            </a:avLst>
          </a:prstGeom>
          <a:solidFill>
            <a:srgbClr val="F7F7FA"/>
          </a:solidFill>
          <a:ln w="12700">
            <a:solidFill>
              <a:srgbClr val="D8D9E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49808" y="4549140"/>
            <a:ext cx="109728" cy="109728"/>
          </a:xfrm>
          <a:prstGeom prst="diamond">
            <a:avLst/>
          </a:prstGeom>
          <a:solidFill>
            <a:srgbClr val="D8536E"/>
          </a:solidFill>
          <a:ln/>
        </p:spPr>
      </p:sp>
      <p:sp>
        <p:nvSpPr>
          <p:cNvPr id="23" name="Text 21"/>
          <p:cNvSpPr/>
          <p:nvPr/>
        </p:nvSpPr>
        <p:spPr>
          <a:xfrm>
            <a:off x="1051560" y="4242816"/>
            <a:ext cx="237744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D853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4-valued semantics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3520440" y="4242816"/>
            <a:ext cx="7848295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25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is sound and complete w.r.t. the single algebra  4  under the relation  ⊨</a:t>
            </a:r>
            <a:r>
              <a:rPr lang="en-US" sz="125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0,b,1</a:t>
            </a: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32" name="Shape 30"/>
          <p:cNvSpPr/>
          <p:nvPr/>
        </p:nvSpPr>
        <p:spPr>
          <a:xfrm>
            <a:off x="0" y="6766560"/>
            <a:ext cx="11991831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EBEB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343B8C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34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Main results at a glance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548640" y="1691640"/>
            <a:ext cx="11094415" cy="722376"/>
          </a:xfrm>
          <a:prstGeom prst="roundRect">
            <a:avLst>
              <a:gd name="adj" fmla="val 7595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749808" y="1997964"/>
            <a:ext cx="109728" cy="109728"/>
          </a:xfrm>
          <a:prstGeom prst="diamond">
            <a:avLst/>
          </a:prstGeom>
          <a:solidFill>
            <a:srgbClr val="6C63FF"/>
          </a:solidFill>
          <a:ln/>
        </p:spPr>
      </p:sp>
      <p:sp>
        <p:nvSpPr>
          <p:cNvPr id="11" name="Text 9"/>
          <p:cNvSpPr/>
          <p:nvPr/>
        </p:nvSpPr>
        <p:spPr>
          <a:xfrm>
            <a:off x="1051560" y="1691640"/>
            <a:ext cx="237744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6C6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Ring duality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3520440" y="1691640"/>
            <a:ext cx="7848295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Quad algebras  ≅  rings with  x⁴ = x  (quad rings); the two constructions are mutually inverse.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48640" y="2542032"/>
            <a:ext cx="11094415" cy="722376"/>
          </a:xfrm>
          <a:prstGeom prst="roundRect">
            <a:avLst>
              <a:gd name="adj" fmla="val 7595"/>
            </a:avLst>
          </a:prstGeom>
          <a:solidFill>
            <a:srgbClr val="F7F7FA"/>
          </a:solidFill>
          <a:ln w="12700">
            <a:solidFill>
              <a:srgbClr val="D8D9E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49808" y="2848356"/>
            <a:ext cx="109728" cy="109728"/>
          </a:xfrm>
          <a:prstGeom prst="diamond">
            <a:avLst/>
          </a:prstGeom>
          <a:solidFill>
            <a:srgbClr val="1C9E93"/>
          </a:solidFill>
          <a:ln/>
        </p:spPr>
      </p:sp>
      <p:sp>
        <p:nvSpPr>
          <p:cNvPr id="15" name="Text 13"/>
          <p:cNvSpPr/>
          <p:nvPr/>
        </p:nvSpPr>
        <p:spPr>
          <a:xfrm>
            <a:off x="1051560" y="2542032"/>
            <a:ext cx="237744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C9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Representation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3520440" y="2542032"/>
            <a:ext cx="7848295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quad algebra embeds into  4</a:t>
            </a:r>
            <a:r>
              <a:rPr lang="en-US" sz="1250" baseline="3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 equivalently into  ℙ(U)</a:t>
            </a:r>
            <a:r>
              <a:rPr lang="en-US" sz="125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— pairs of sets.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48640" y="3392424"/>
            <a:ext cx="11094415" cy="722376"/>
          </a:xfrm>
          <a:prstGeom prst="roundRect">
            <a:avLst>
              <a:gd name="adj" fmla="val 7595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749808" y="3698748"/>
            <a:ext cx="109728" cy="109728"/>
          </a:xfrm>
          <a:prstGeom prst="diamond">
            <a:avLst/>
          </a:prstGeom>
          <a:solidFill>
            <a:srgbClr val="D98A2B"/>
          </a:solidFill>
          <a:ln/>
        </p:spPr>
      </p:sp>
      <p:sp>
        <p:nvSpPr>
          <p:cNvPr id="19" name="Text 17"/>
          <p:cNvSpPr/>
          <p:nvPr/>
        </p:nvSpPr>
        <p:spPr>
          <a:xfrm>
            <a:off x="1051560" y="3392424"/>
            <a:ext cx="237744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Logic  L</a:t>
            </a:r>
            <a:r>
              <a:rPr lang="en-US" sz="1450" b="1" baseline="-40000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3520440" y="3392424"/>
            <a:ext cx="7848295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propositional calculus extending  BDLL, sound and complete for the class of quad algebras.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548640" y="4242816"/>
            <a:ext cx="11094415" cy="722376"/>
          </a:xfrm>
          <a:prstGeom prst="roundRect">
            <a:avLst>
              <a:gd name="adj" fmla="val 7595"/>
            </a:avLst>
          </a:prstGeom>
          <a:solidFill>
            <a:srgbClr val="F7F7FA"/>
          </a:solidFill>
          <a:ln w="12700">
            <a:solidFill>
              <a:srgbClr val="D8D9E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49808" y="4549140"/>
            <a:ext cx="109728" cy="109728"/>
          </a:xfrm>
          <a:prstGeom prst="diamond">
            <a:avLst/>
          </a:prstGeom>
          <a:solidFill>
            <a:srgbClr val="D8536E"/>
          </a:solidFill>
          <a:ln/>
        </p:spPr>
      </p:sp>
      <p:sp>
        <p:nvSpPr>
          <p:cNvPr id="23" name="Text 21"/>
          <p:cNvSpPr/>
          <p:nvPr/>
        </p:nvSpPr>
        <p:spPr>
          <a:xfrm>
            <a:off x="1051560" y="4242816"/>
            <a:ext cx="237744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D853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4-valued semantics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3520440" y="4242816"/>
            <a:ext cx="7848295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25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is sound and complete w.r.t. the single algebra  4  under the relation  ⊨</a:t>
            </a:r>
            <a:r>
              <a:rPr lang="en-US" sz="1250" baseline="-40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0,b,1</a:t>
            </a: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548640" y="5093208"/>
            <a:ext cx="11094415" cy="722376"/>
          </a:xfrm>
          <a:prstGeom prst="roundRect">
            <a:avLst>
              <a:gd name="adj" fmla="val 7595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749808" y="5399532"/>
            <a:ext cx="109728" cy="109728"/>
          </a:xfrm>
          <a:prstGeom prst="diamond">
            <a:avLst/>
          </a:prstGeom>
          <a:solidFill>
            <a:srgbClr val="343B8C"/>
          </a:solidFill>
          <a:ln/>
        </p:spPr>
      </p:sp>
      <p:sp>
        <p:nvSpPr>
          <p:cNvPr id="27" name="Text 25"/>
          <p:cNvSpPr/>
          <p:nvPr/>
        </p:nvSpPr>
        <p:spPr>
          <a:xfrm>
            <a:off x="1051560" y="5093208"/>
            <a:ext cx="237744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34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Relation to FDE</a:t>
            </a:r>
            <a:endParaRPr lang="en-US" sz="1450" dirty="0"/>
          </a:p>
        </p:txBody>
      </p:sp>
      <p:sp>
        <p:nvSpPr>
          <p:cNvPr id="28" name="Text 26"/>
          <p:cNvSpPr/>
          <p:nvPr/>
        </p:nvSpPr>
        <p:spPr>
          <a:xfrm>
            <a:off x="3520440" y="5093208"/>
            <a:ext cx="7848295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diamond as Dunn/Belnap, different origin — and a genuinely different consequence relation.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32" name="Shape 30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2328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0" y="3017520"/>
            <a:ext cx="3840480" cy="3840480"/>
          </a:xfrm>
          <a:prstGeom prst="ellipse">
            <a:avLst/>
          </a:prstGeom>
          <a:solidFill>
            <a:srgbClr val="D8536E">
              <a:alpha val="1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966960" y="3931920"/>
            <a:ext cx="1005840" cy="1005840"/>
          </a:xfrm>
          <a:prstGeom prst="line">
            <a:avLst/>
          </a:prstGeom>
          <a:noFill/>
          <a:ln w="19050">
            <a:solidFill>
              <a:srgbClr val="6C63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>
            <a:off x="9966960" y="4937760"/>
            <a:ext cx="1005840" cy="1005840"/>
          </a:xfrm>
          <a:prstGeom prst="line">
            <a:avLst/>
          </a:prstGeom>
          <a:noFill/>
          <a:ln w="19050">
            <a:solidFill>
              <a:srgbClr val="6C63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H="1" flipV="1">
            <a:off x="8961120" y="4937760"/>
            <a:ext cx="1005840" cy="1005840"/>
          </a:xfrm>
          <a:prstGeom prst="line">
            <a:avLst/>
          </a:prstGeom>
          <a:noFill/>
          <a:ln w="19050">
            <a:solidFill>
              <a:srgbClr val="6C63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 flipV="1">
            <a:off x="8961120" y="3931920"/>
            <a:ext cx="1005840" cy="1005840"/>
          </a:xfrm>
          <a:prstGeom prst="line">
            <a:avLst/>
          </a:prstGeom>
          <a:noFill/>
          <a:ln w="19050">
            <a:solidFill>
              <a:srgbClr val="6C63F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857232" y="3822192"/>
            <a:ext cx="219456" cy="219456"/>
          </a:xfrm>
          <a:prstGeom prst="ellipse">
            <a:avLst/>
          </a:prstGeom>
          <a:solidFill>
            <a:srgbClr val="6C63FF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747504" y="3822192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9857232" y="5833872"/>
            <a:ext cx="219456" cy="219456"/>
          </a:xfrm>
          <a:prstGeom prst="ellipse">
            <a:avLst/>
          </a:prstGeom>
          <a:solidFill>
            <a:srgbClr val="6C63FF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747504" y="5833872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851392" y="4828032"/>
            <a:ext cx="219456" cy="219456"/>
          </a:xfrm>
          <a:prstGeom prst="ellipse">
            <a:avLst/>
          </a:prstGeom>
          <a:solidFill>
            <a:srgbClr val="F2A65A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741664" y="4828032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10863072" y="4828032"/>
            <a:ext cx="219456" cy="219456"/>
          </a:xfrm>
          <a:prstGeom prst="ellipse">
            <a:avLst/>
          </a:prstGeom>
          <a:solidFill>
            <a:srgbClr val="F2A65A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753344" y="4828032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48640" y="9144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F2A6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48640" y="1325880"/>
            <a:ext cx="804672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Multiple negations,</a:t>
            </a:r>
            <a:endParaRPr lang="en-US" sz="34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coherent logic</a:t>
            </a:r>
            <a:endParaRPr lang="en-US" sz="3400" dirty="0"/>
          </a:p>
        </p:txBody>
      </p:sp>
      <p:sp>
        <p:nvSpPr>
          <p:cNvPr id="17" name="Text 15"/>
          <p:cNvSpPr/>
          <p:nvPr/>
        </p:nvSpPr>
        <p:spPr>
          <a:xfrm>
            <a:off x="548640" y="3017520"/>
            <a:ext cx="768096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550" dirty="0">
                <a:solidFill>
                  <a:srgbClr val="E4E4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Quad algebras give a natural home for two independent negations, unifying Boolean and De Morgan structure.</a:t>
            </a:r>
            <a:endParaRPr lang="en-US" sz="155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550" dirty="0">
                <a:solidFill>
                  <a:srgbClr val="E4E4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logic  L</a:t>
            </a:r>
            <a:r>
              <a:rPr lang="en-US" sz="1550" baseline="-40000" dirty="0">
                <a:solidFill>
                  <a:srgbClr val="E4E4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550" dirty="0">
                <a:solidFill>
                  <a:srgbClr val="E4E4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is sound, complete, and has a clean 4-valued semantics on  4.</a:t>
            </a:r>
            <a:endParaRPr lang="en-US" sz="1550" dirty="0"/>
          </a:p>
          <a:p>
            <a:pPr marL="228600" indent="-228600">
              <a:lnSpc>
                <a:spcPct val="115000"/>
              </a:lnSpc>
              <a:spcAft>
                <a:spcPts val="1400"/>
              </a:spcAft>
              <a:buSzPct val="100000"/>
              <a:buChar char="◆"/>
            </a:pPr>
            <a:r>
              <a:rPr lang="en-US" sz="1550" dirty="0">
                <a:solidFill>
                  <a:srgbClr val="E4E4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directions: n-valued generalizations, richer families of interacting negations, proof-theoretic (sequent) presentations.</a:t>
            </a:r>
            <a:endParaRPr lang="en-US" sz="1550" dirty="0"/>
          </a:p>
        </p:txBody>
      </p:sp>
      <p:sp>
        <p:nvSpPr>
          <p:cNvPr id="18" name="Shape 16"/>
          <p:cNvSpPr/>
          <p:nvPr/>
        </p:nvSpPr>
        <p:spPr>
          <a:xfrm>
            <a:off x="548640" y="5257800"/>
            <a:ext cx="2926080" cy="0"/>
          </a:xfrm>
          <a:prstGeom prst="line">
            <a:avLst/>
          </a:prstGeom>
          <a:noFill/>
          <a:ln w="25400">
            <a:solidFill>
              <a:srgbClr val="6C63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5440680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  —  questions welcome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548640" y="59893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EB2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gaur.neha1947@gmail.com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48640" y="635508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8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1C9E93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9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algebra corresponds to x⁴ = x?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 flipH="1">
            <a:off x="2148840" y="1828800"/>
            <a:ext cx="1051560" cy="1303020"/>
          </a:xfrm>
          <a:prstGeom prst="line">
            <a:avLst/>
          </a:prstGeom>
          <a:noFill/>
          <a:ln w="25400">
            <a:solidFill>
              <a:srgbClr val="6B728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200400" y="1828800"/>
            <a:ext cx="1051560" cy="1303020"/>
          </a:xfrm>
          <a:prstGeom prst="line">
            <a:avLst/>
          </a:prstGeom>
          <a:noFill/>
          <a:ln w="25400">
            <a:solidFill>
              <a:srgbClr val="6B728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148840" y="3131820"/>
            <a:ext cx="1051560" cy="1303020"/>
          </a:xfrm>
          <a:prstGeom prst="line">
            <a:avLst/>
          </a:prstGeom>
          <a:noFill/>
          <a:ln w="25400">
            <a:solidFill>
              <a:srgbClr val="6B728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 flipH="1">
            <a:off x="3200400" y="3131820"/>
            <a:ext cx="1051560" cy="1303020"/>
          </a:xfrm>
          <a:prstGeom prst="line">
            <a:avLst/>
          </a:prstGeom>
          <a:noFill/>
          <a:ln w="25400">
            <a:solidFill>
              <a:srgbClr val="6B728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948940" y="1577340"/>
            <a:ext cx="502920" cy="502920"/>
          </a:xfrm>
          <a:prstGeom prst="ellipse">
            <a:avLst/>
          </a:prstGeom>
          <a:solidFill>
            <a:srgbClr val="23285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697480" y="1577340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1897380" y="2880360"/>
            <a:ext cx="502920" cy="502920"/>
          </a:xfrm>
          <a:prstGeom prst="ellipse">
            <a:avLst/>
          </a:prstGeom>
          <a:solidFill>
            <a:srgbClr val="1C9E9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645920" y="2880360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4000500" y="2880360"/>
            <a:ext cx="502920" cy="502920"/>
          </a:xfrm>
          <a:prstGeom prst="ellipse">
            <a:avLst/>
          </a:prstGeom>
          <a:solidFill>
            <a:srgbClr val="1C9E9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749040" y="2880360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2948940" y="4183380"/>
            <a:ext cx="502920" cy="502920"/>
          </a:xfrm>
          <a:prstGeom prst="ellipse">
            <a:avLst/>
          </a:prstGeom>
          <a:solidFill>
            <a:srgbClr val="23285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697480" y="4183380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309360" y="1783080"/>
            <a:ext cx="5333695" cy="4114800"/>
          </a:xfrm>
          <a:prstGeom prst="roundRect">
            <a:avLst>
              <a:gd name="adj" fmla="val 1333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6583680" y="1965960"/>
            <a:ext cx="478505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&lt; a &lt; 1     0 &lt; b &lt; 1     a ∥ b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27" name="Shape 25"/>
          <p:cNvSpPr/>
          <p:nvPr/>
        </p:nvSpPr>
        <p:spPr>
          <a:xfrm>
            <a:off x="0" y="6766560"/>
            <a:ext cx="999319" cy="45720"/>
          </a:xfrm>
          <a:prstGeom prst="rect">
            <a:avLst/>
          </a:prstGeom>
          <a:solidFill>
            <a:srgbClr val="1C9E93"/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8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1C9E93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9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algebra corresponds to x⁴ = x?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 flipH="1">
            <a:off x="2148840" y="1828800"/>
            <a:ext cx="1051560" cy="1303020"/>
          </a:xfrm>
          <a:prstGeom prst="line">
            <a:avLst/>
          </a:prstGeom>
          <a:noFill/>
          <a:ln w="25400">
            <a:solidFill>
              <a:srgbClr val="6B728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200400" y="1828800"/>
            <a:ext cx="1051560" cy="1303020"/>
          </a:xfrm>
          <a:prstGeom prst="line">
            <a:avLst/>
          </a:prstGeom>
          <a:noFill/>
          <a:ln w="25400">
            <a:solidFill>
              <a:srgbClr val="6B728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148840" y="3131820"/>
            <a:ext cx="1051560" cy="1303020"/>
          </a:xfrm>
          <a:prstGeom prst="line">
            <a:avLst/>
          </a:prstGeom>
          <a:noFill/>
          <a:ln w="25400">
            <a:solidFill>
              <a:srgbClr val="6B728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 flipH="1">
            <a:off x="3200400" y="3131820"/>
            <a:ext cx="1051560" cy="1303020"/>
          </a:xfrm>
          <a:prstGeom prst="line">
            <a:avLst/>
          </a:prstGeom>
          <a:noFill/>
          <a:ln w="25400">
            <a:solidFill>
              <a:srgbClr val="6B728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948940" y="1577340"/>
            <a:ext cx="502920" cy="502920"/>
          </a:xfrm>
          <a:prstGeom prst="ellipse">
            <a:avLst/>
          </a:prstGeom>
          <a:solidFill>
            <a:srgbClr val="23285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697480" y="1577340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1897380" y="2880360"/>
            <a:ext cx="502920" cy="502920"/>
          </a:xfrm>
          <a:prstGeom prst="ellipse">
            <a:avLst/>
          </a:prstGeom>
          <a:solidFill>
            <a:srgbClr val="1C9E9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645920" y="2880360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4000500" y="2880360"/>
            <a:ext cx="502920" cy="502920"/>
          </a:xfrm>
          <a:prstGeom prst="ellipse">
            <a:avLst/>
          </a:prstGeom>
          <a:solidFill>
            <a:srgbClr val="1C9E9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749040" y="2880360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2948940" y="4183380"/>
            <a:ext cx="502920" cy="502920"/>
          </a:xfrm>
          <a:prstGeom prst="ellipse">
            <a:avLst/>
          </a:prstGeom>
          <a:solidFill>
            <a:srgbClr val="23285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697480" y="4183380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309360" y="1783080"/>
            <a:ext cx="5333695" cy="4114800"/>
          </a:xfrm>
          <a:prstGeom prst="roundRect">
            <a:avLst>
              <a:gd name="adj" fmla="val 1333"/>
            </a:avLst>
          </a:prstGeom>
          <a:solidFill>
            <a:srgbClr val="FFFFFF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6583680" y="1965960"/>
            <a:ext cx="478505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&lt; a &lt; 1     0 &lt; b &lt; 1     a ∥ b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583680" y="2514600"/>
            <a:ext cx="4785055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000"/>
              </a:spcAft>
              <a:buSzPct val="100000"/>
              <a:buChar char="◆"/>
            </a:pPr>
            <a:r>
              <a:rPr lang="en-US" sz="15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Boolean negation  ′ :</a:t>
            </a:r>
            <a:endParaRPr lang="en-US" sz="1500" dirty="0"/>
          </a:p>
          <a:p>
            <a:pPr marL="0" lvl="1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0′=1,  1′=0,  a′=b,  b′=a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000"/>
              </a:spcAft>
              <a:buSzPct val="100000"/>
              <a:buChar char="◆"/>
            </a:pPr>
            <a:r>
              <a:rPr lang="en-US" sz="15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Morgan negation  ¬ :</a:t>
            </a:r>
            <a:endParaRPr lang="en-US" sz="1500" dirty="0"/>
          </a:p>
          <a:p>
            <a:pPr marL="0" lvl="1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¬0=1,  ¬1=0,  ¬a=a,  ¬b=b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000"/>
              </a:spcAft>
              <a:buSzPct val="100000"/>
              <a:buChar char="◆"/>
            </a:pPr>
            <a:r>
              <a:rPr lang="en-US" sz="1450" b="1" dirty="0">
                <a:solidFill>
                  <a:srgbClr val="2328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carries both structures at once — it is simultaneously Boolean and De Morgan.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27" name="Shape 25"/>
          <p:cNvSpPr/>
          <p:nvPr/>
        </p:nvSpPr>
        <p:spPr>
          <a:xfrm>
            <a:off x="0" y="6766560"/>
            <a:ext cx="1199183" cy="45720"/>
          </a:xfrm>
          <a:prstGeom prst="rect">
            <a:avLst/>
          </a:prstGeom>
          <a:solidFill>
            <a:srgbClr val="1C9E93"/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8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1C9E93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9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RING DUALITY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Recovering join and meet from the ring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1737360"/>
            <a:ext cx="1109441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600"/>
              </a:spcAft>
              <a:buSzPct val="100000"/>
              <a:buChar char="◆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Theorem 6 (Order).  A quad ring  R = (R,+,·)  carries a partial order:   x ≤ y   iff   xy² + x²y + xy + x² = 0.</a:t>
            </a:r>
            <a:endParaRPr lang="en-US" sz="1600" dirty="0"/>
          </a:p>
          <a:p>
            <a:pPr marL="228600" indent="-228600">
              <a:lnSpc>
                <a:spcPct val="115000"/>
              </a:lnSpc>
              <a:spcAft>
                <a:spcPts val="1600"/>
              </a:spcAft>
              <a:buSzPct val="100000"/>
              <a:buChar char="◆"/>
            </a:pPr>
            <a:r>
              <a:rPr lang="en-US" sz="1600" b="1" dirty="0">
                <a:solidFill>
                  <a:srgbClr val="1C9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Theorem 7 (Join &amp; Meet).  Under this order,  (R, ≤)  is a lattice — with join and meet given by explicit ring polynomials: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16" name="Shape 14"/>
          <p:cNvSpPr/>
          <p:nvPr/>
        </p:nvSpPr>
        <p:spPr>
          <a:xfrm>
            <a:off x="0" y="6766560"/>
            <a:ext cx="1399046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8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144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114144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flipH="1" flipV="1">
            <a:off x="10957255" y="7772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957255" y="320040"/>
            <a:ext cx="457200" cy="457200"/>
          </a:xfrm>
          <a:prstGeom prst="line">
            <a:avLst/>
          </a:prstGeom>
          <a:noFill/>
          <a:ln w="19050">
            <a:solidFill>
              <a:srgbClr val="ECEDF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438912"/>
            <a:ext cx="146304" cy="146304"/>
          </a:xfrm>
          <a:prstGeom prst="diamond">
            <a:avLst/>
          </a:prstGeom>
          <a:solidFill>
            <a:srgbClr val="1C9E93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365760"/>
            <a:ext cx="10801807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9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RING DUALITY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58368"/>
            <a:ext cx="1109441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Recovering join and meet from the ring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1737360"/>
            <a:ext cx="1109441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600"/>
              </a:spcAft>
              <a:buSzPct val="100000"/>
              <a:buChar char="◆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Theorem 6 (Order).  A quad ring  R = (R,+,·)  carries a partial order:   x ≤ y   iff   xy² + x²y + xy + x² = 0.</a:t>
            </a:r>
            <a:endParaRPr lang="en-US" sz="1600" dirty="0"/>
          </a:p>
          <a:p>
            <a:pPr marL="228600" indent="-228600">
              <a:lnSpc>
                <a:spcPct val="115000"/>
              </a:lnSpc>
              <a:spcAft>
                <a:spcPts val="1600"/>
              </a:spcAft>
              <a:buSzPct val="100000"/>
              <a:buChar char="◆"/>
            </a:pPr>
            <a:r>
              <a:rPr lang="en-US" sz="1600" b="1" dirty="0">
                <a:solidFill>
                  <a:srgbClr val="1C9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Theorem 7 (Join &amp; Meet).  Under this order,  (R, ≤)  is a lattice — with join and meet given by explicit ring polynomials: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48640" y="3429000"/>
            <a:ext cx="11094415" cy="1600200"/>
          </a:xfrm>
          <a:prstGeom prst="roundRect">
            <a:avLst>
              <a:gd name="adj" fmla="val 3429"/>
            </a:avLst>
          </a:prstGeom>
          <a:solidFill>
            <a:srgbClr val="23285B"/>
          </a:solidFill>
          <a:ln w="12700">
            <a:solidFill>
              <a:srgbClr val="D8D9E6"/>
            </a:solidFill>
            <a:prstDash val="solid"/>
          </a:ln>
          <a:effectLst>
            <a:outerShdw blurRad="101600" dist="25400" dir="5400000" algn="bl" rotWithShape="0">
              <a:srgbClr val="23285B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914400" y="3611880"/>
            <a:ext cx="10362895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sz="20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∨ y  =  x + y + x²y + xy² + x²y²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∧ y  =  x²y + xy² + x²y²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lang="en-US" sz="1000" baseline="-40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Quad Algebras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0" y="6766560"/>
            <a:ext cx="12191695" cy="45720"/>
          </a:xfrm>
          <a:prstGeom prst="rect">
            <a:avLst/>
          </a:prstGeom>
          <a:solidFill>
            <a:srgbClr val="EAEBF4"/>
          </a:solidFill>
          <a:ln/>
        </p:spPr>
      </p:sp>
      <p:sp>
        <p:nvSpPr>
          <p:cNvPr id="16" name="Shape 14"/>
          <p:cNvSpPr/>
          <p:nvPr/>
        </p:nvSpPr>
        <p:spPr>
          <a:xfrm>
            <a:off x="0" y="6766560"/>
            <a:ext cx="1598910" cy="45720"/>
          </a:xfrm>
          <a:prstGeom prst="rect">
            <a:avLst/>
          </a:prstGeom>
          <a:solidFill>
            <a:srgbClr val="6C63FF"/>
          </a:solidFill>
          <a:ln/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4868</Words>
  <Application>Microsoft Office PowerPoint</Application>
  <PresentationFormat>Widescreen</PresentationFormat>
  <Paragraphs>562</Paragraphs>
  <Slides>59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4" baseType="lpstr">
      <vt:lpstr>Arial</vt:lpstr>
      <vt:lpstr>Calibri</vt:lpstr>
      <vt:lpstr>Cambria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neha gaur</cp:lastModifiedBy>
  <cp:revision>8</cp:revision>
  <dcterms:created xsi:type="dcterms:W3CDTF">2026-07-15T10:42:29Z</dcterms:created>
  <dcterms:modified xsi:type="dcterms:W3CDTF">2026-07-28T05:28:52Z</dcterms:modified>
</cp:coreProperties>
</file>